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10287000" cx="18288000"/>
  <p:notesSz cx="6858000" cy="9144000"/>
  <p:embeddedFontLst>
    <p:embeddedFont>
      <p:font typeface="Montserrat"/>
      <p:regular r:id="rId29"/>
      <p:bold r:id="rId30"/>
      <p:italic r:id="rId31"/>
      <p:boldItalic r:id="rId32"/>
    </p:embeddedFont>
    <p:embeddedFont>
      <p:font typeface="Open Sans ExtraBold"/>
      <p:bold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9" roundtripDataSignature="AMtx7mgLSSOSWgIxyl9kcAmP7VNhXM2D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97C4C7-5F0B-4B9A-9729-670C8A69849C}">
  <a:tblStyle styleId="{CC97C4C7-5F0B-4B9A-9729-670C8A69849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5.xml"/><Relationship Id="rId33" Type="http://schemas.openxmlformats.org/officeDocument/2006/relationships/font" Target="fonts/OpenSansExtraBold-bold.fntdata"/><Relationship Id="rId10" Type="http://schemas.openxmlformats.org/officeDocument/2006/relationships/slide" Target="slides/slide4.xml"/><Relationship Id="rId32" Type="http://schemas.openxmlformats.org/officeDocument/2006/relationships/font" Target="fonts/Montserrat-boldItalic.fntdata"/><Relationship Id="rId13" Type="http://schemas.openxmlformats.org/officeDocument/2006/relationships/slide" Target="slides/slide7.xml"/><Relationship Id="rId35" Type="http://schemas.openxmlformats.org/officeDocument/2006/relationships/font" Target="fonts/OpenSans-regular.fntdata"/><Relationship Id="rId12" Type="http://schemas.openxmlformats.org/officeDocument/2006/relationships/slide" Target="slides/slide6.xml"/><Relationship Id="rId34" Type="http://schemas.openxmlformats.org/officeDocument/2006/relationships/font" Target="fonts/OpenSansExtraBold-boldItalic.fntdata"/><Relationship Id="rId15" Type="http://schemas.openxmlformats.org/officeDocument/2006/relationships/slide" Target="slides/slide9.xml"/><Relationship Id="rId37" Type="http://schemas.openxmlformats.org/officeDocument/2006/relationships/font" Target="fonts/OpenSans-italic.fntdata"/><Relationship Id="rId14" Type="http://schemas.openxmlformats.org/officeDocument/2006/relationships/slide" Target="slides/slide8.xml"/><Relationship Id="rId36" Type="http://schemas.openxmlformats.org/officeDocument/2006/relationships/font" Target="fonts/OpenSans-bold.fntdata"/><Relationship Id="rId17" Type="http://schemas.openxmlformats.org/officeDocument/2006/relationships/slide" Target="slides/slide11.xml"/><Relationship Id="rId39" Type="http://customschemas.google.com/relationships/presentationmetadata" Target="metadata"/><Relationship Id="rId16" Type="http://schemas.openxmlformats.org/officeDocument/2006/relationships/slide" Target="slides/slide10.xml"/><Relationship Id="rId38" Type="http://schemas.openxmlformats.org/officeDocument/2006/relationships/font" Target="fonts/Open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68b3fea6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368b3fea6d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5d07f1e3da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5" name="Google Shape;385;g35d07f1e3da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5c8c40ff1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g35c8c40ff1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5d07f1e3d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g35d07f1e3d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5d07f1e3da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7" name="Google Shape;407;g35d07f1e3da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5c8c40ff1b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7" name="Google Shape;417;g35c8c40ff1b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5d07f1e3d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g35d07f1e3da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d07f1e3da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g35d07f1e3da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5d07f1e3da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g35d07f1e3da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g368b3fea6d8_0_95"/>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82" name="Google Shape;82;g368b3fea6d8_0_95"/>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gn="l">
              <a:lnSpc>
                <a:spcPct val="115000"/>
              </a:lnSpc>
              <a:spcBef>
                <a:spcPts val="0"/>
              </a:spcBef>
              <a:spcAft>
                <a:spcPts val="0"/>
              </a:spcAft>
              <a:buSzPts val="3600"/>
              <a:buChar char="●"/>
              <a:defRPr/>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83" name="Google Shape;83;g368b3fea6d8_0_9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3"/>
          <p:cNvSpPr/>
          <p:nvPr>
            <p:ph idx="2" type="pic"/>
          </p:nvPr>
        </p:nvSpPr>
        <p:spPr>
          <a:xfrm>
            <a:off x="1792288" y="612775"/>
            <a:ext cx="5486400" cy="4114800"/>
          </a:xfrm>
          <a:prstGeom prst="rect">
            <a:avLst/>
          </a:prstGeom>
          <a:noFill/>
          <a:ln>
            <a:noFill/>
          </a:ln>
        </p:spPr>
      </p:sp>
      <p:sp>
        <p:nvSpPr>
          <p:cNvPr id="64" name="Google Shape;64;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4.jp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35.jpg"/><Relationship Id="rId6"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jpg"/><Relationship Id="rId4" Type="http://schemas.openxmlformats.org/officeDocument/2006/relationships/image" Target="../media/image32.png"/><Relationship Id="rId5" Type="http://schemas.openxmlformats.org/officeDocument/2006/relationships/image" Target="../media/image41.png"/><Relationship Id="rId6"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jpg"/><Relationship Id="rId4" Type="http://schemas.openxmlformats.org/officeDocument/2006/relationships/image" Target="../media/image45.png"/><Relationship Id="rId5" Type="http://schemas.openxmlformats.org/officeDocument/2006/relationships/image" Target="../media/image38.png"/><Relationship Id="rId6"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jpg"/><Relationship Id="rId4" Type="http://schemas.openxmlformats.org/officeDocument/2006/relationships/image" Target="../media/image9.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hyperlink" Target="https://www.docker.com/resources/what-container/" TargetMode="External"/><Relationship Id="rId5" Type="http://schemas.openxmlformats.org/officeDocument/2006/relationships/hyperlink" Target="https://www.vmware.com/solutions/cloud-infrastructure/virtualization" TargetMode="External"/><Relationship Id="rId6" Type="http://schemas.openxmlformats.org/officeDocument/2006/relationships/hyperlink" Target="https://www.redhat.com/en/topics/virtualization/what-is-a-hypervisor"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9.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36.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g368b3fea6d8_0_0"/>
          <p:cNvPicPr preferRelativeResize="0"/>
          <p:nvPr/>
        </p:nvPicPr>
        <p:blipFill rotWithShape="1">
          <a:blip r:embed="rId3">
            <a:alphaModFix amt="62000"/>
          </a:blip>
          <a:srcRect b="0" l="0" r="0" t="0"/>
          <a:stretch/>
        </p:blipFill>
        <p:spPr>
          <a:xfrm>
            <a:off x="16902" y="0"/>
            <a:ext cx="18254198" cy="10287001"/>
          </a:xfrm>
          <a:prstGeom prst="rect">
            <a:avLst/>
          </a:prstGeom>
          <a:noFill/>
          <a:ln>
            <a:noFill/>
          </a:ln>
        </p:spPr>
      </p:pic>
      <p:graphicFrame>
        <p:nvGraphicFramePr>
          <p:cNvPr id="89" name="Google Shape;89;g368b3fea6d8_0_0"/>
          <p:cNvGraphicFramePr/>
          <p:nvPr/>
        </p:nvGraphicFramePr>
        <p:xfrm>
          <a:off x="10656400" y="1940050"/>
          <a:ext cx="3000000" cy="3000000"/>
        </p:xfrm>
        <a:graphic>
          <a:graphicData uri="http://schemas.openxmlformats.org/drawingml/2006/table">
            <a:tbl>
              <a:tblPr>
                <a:noFill/>
                <a:tableStyleId>{CC97C4C7-5F0B-4B9A-9729-670C8A69849C}</a:tableStyleId>
              </a:tblPr>
              <a:tblGrid>
                <a:gridCol w="3036400"/>
                <a:gridCol w="4344750"/>
              </a:tblGrid>
              <a:tr h="6449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Día, Fecha:</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Viernes</a:t>
                      </a:r>
                      <a:r>
                        <a:rPr lang="en-US" sz="2800"/>
                        <a:t>, 10/10/2025</a:t>
                      </a:r>
                      <a:endParaRPr sz="2800" u="none" cap="none" strike="noStrike"/>
                    </a:p>
                  </a:txBody>
                  <a:tcPr marT="182850" marB="182850" marR="182850" marL="182850"/>
                </a:tc>
              </a:tr>
              <a:tr h="7262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Hora de inicio:</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17</a:t>
                      </a:r>
                      <a:r>
                        <a:rPr lang="en-US" sz="2800"/>
                        <a:t>:20</a:t>
                      </a:r>
                      <a:endParaRPr sz="2800" u="none" cap="none" strike="noStrike"/>
                    </a:p>
                  </a:txBody>
                  <a:tcPr marT="182850" marB="182850" marR="182850" marL="182850"/>
                </a:tc>
              </a:tr>
            </a:tbl>
          </a:graphicData>
        </a:graphic>
      </p:graphicFrame>
      <p:sp>
        <p:nvSpPr>
          <p:cNvPr id="90" name="Google Shape;90;g368b3fea6d8_0_0"/>
          <p:cNvSpPr txBox="1"/>
          <p:nvPr/>
        </p:nvSpPr>
        <p:spPr>
          <a:xfrm>
            <a:off x="2880350" y="4516600"/>
            <a:ext cx="13584000" cy="11853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5000"/>
              <a:buFont typeface="Arial"/>
              <a:buNone/>
            </a:pPr>
            <a:r>
              <a:rPr b="1" lang="en-US" sz="5300"/>
              <a:t>Sistemas Operativos 2</a:t>
            </a:r>
            <a:r>
              <a:rPr b="1" i="0" lang="en-US" sz="5300" u="none" cap="none" strike="noStrike">
                <a:solidFill>
                  <a:srgbClr val="000000"/>
                </a:solidFill>
              </a:rPr>
              <a:t> [</a:t>
            </a:r>
            <a:r>
              <a:rPr b="1" lang="en-US" sz="5300"/>
              <a:t>A</a:t>
            </a:r>
            <a:r>
              <a:rPr b="1" i="0" lang="en-US" sz="5300" u="none" cap="none" strike="noStrike">
                <a:solidFill>
                  <a:srgbClr val="000000"/>
                </a:solidFill>
              </a:rPr>
              <a:t>]</a:t>
            </a:r>
            <a:endParaRPr b="1" i="0" sz="5300" u="none" cap="none" strike="noStrike">
              <a:solidFill>
                <a:srgbClr val="000000"/>
              </a:solidFill>
            </a:endParaRPr>
          </a:p>
        </p:txBody>
      </p:sp>
      <p:sp>
        <p:nvSpPr>
          <p:cNvPr id="91" name="Google Shape;91;g368b3fea6d8_0_0"/>
          <p:cNvSpPr txBox="1"/>
          <p:nvPr/>
        </p:nvSpPr>
        <p:spPr>
          <a:xfrm>
            <a:off x="3557400" y="5801500"/>
            <a:ext cx="11173200" cy="10467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4000"/>
              <a:buFont typeface="Arial"/>
              <a:buNone/>
            </a:pPr>
            <a:r>
              <a:rPr lang="en-US" sz="4400"/>
              <a:t>Steven S. Jocol Gómez</a:t>
            </a:r>
            <a:endParaRPr i="0" sz="4400" u="none" cap="none" strike="noStrik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43" name="Shape 243"/>
        <p:cNvGrpSpPr/>
        <p:nvPr/>
      </p:nvGrpSpPr>
      <p:grpSpPr>
        <a:xfrm>
          <a:off x="0" y="0"/>
          <a:ext cx="0" cy="0"/>
          <a:chOff x="0" y="0"/>
          <a:chExt cx="0" cy="0"/>
        </a:xfrm>
      </p:grpSpPr>
      <p:grpSp>
        <p:nvGrpSpPr>
          <p:cNvPr id="244" name="Google Shape;244;p5"/>
          <p:cNvGrpSpPr/>
          <p:nvPr/>
        </p:nvGrpSpPr>
        <p:grpSpPr>
          <a:xfrm>
            <a:off x="9144000" y="2769024"/>
            <a:ext cx="8267476" cy="5695126"/>
            <a:chOff x="0" y="-28575"/>
            <a:chExt cx="2177442" cy="1499951"/>
          </a:xfrm>
        </p:grpSpPr>
        <p:sp>
          <p:nvSpPr>
            <p:cNvPr id="245" name="Google Shape;245;p5"/>
            <p:cNvSpPr/>
            <p:nvPr/>
          </p:nvSpPr>
          <p:spPr>
            <a:xfrm>
              <a:off x="0" y="0"/>
              <a:ext cx="2177442" cy="1471376"/>
            </a:xfrm>
            <a:custGeom>
              <a:rect b="b" l="l" r="r" t="t"/>
              <a:pathLst>
                <a:path extrusionOk="0" h="1471376" w="2177442">
                  <a:moveTo>
                    <a:pt x="47758" y="0"/>
                  </a:moveTo>
                  <a:lnTo>
                    <a:pt x="2129684" y="0"/>
                  </a:lnTo>
                  <a:cubicBezTo>
                    <a:pt x="2142350" y="0"/>
                    <a:pt x="2154498" y="5032"/>
                    <a:pt x="2163454" y="13988"/>
                  </a:cubicBezTo>
                  <a:cubicBezTo>
                    <a:pt x="2172411" y="22944"/>
                    <a:pt x="2177442" y="35092"/>
                    <a:pt x="2177442" y="47758"/>
                  </a:cubicBezTo>
                  <a:lnTo>
                    <a:pt x="2177442" y="1423618"/>
                  </a:lnTo>
                  <a:cubicBezTo>
                    <a:pt x="2177442" y="1436284"/>
                    <a:pt x="2172411" y="1448432"/>
                    <a:pt x="2163454" y="1457388"/>
                  </a:cubicBezTo>
                  <a:cubicBezTo>
                    <a:pt x="2154498" y="1466344"/>
                    <a:pt x="2142350" y="1471376"/>
                    <a:pt x="2129684" y="1471376"/>
                  </a:cubicBezTo>
                  <a:lnTo>
                    <a:pt x="47758" y="1471376"/>
                  </a:lnTo>
                  <a:cubicBezTo>
                    <a:pt x="35092" y="1471376"/>
                    <a:pt x="22944" y="1466344"/>
                    <a:pt x="13988" y="1457388"/>
                  </a:cubicBezTo>
                  <a:cubicBezTo>
                    <a:pt x="5032" y="1448432"/>
                    <a:pt x="0" y="1436284"/>
                    <a:pt x="0" y="1423618"/>
                  </a:cubicBezTo>
                  <a:lnTo>
                    <a:pt x="0" y="47758"/>
                  </a:lnTo>
                  <a:cubicBezTo>
                    <a:pt x="0" y="35092"/>
                    <a:pt x="5032" y="22944"/>
                    <a:pt x="13988" y="13988"/>
                  </a:cubicBezTo>
                  <a:cubicBezTo>
                    <a:pt x="22944" y="5032"/>
                    <a:pt x="35092" y="0"/>
                    <a:pt x="4775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txBox="1"/>
            <p:nvPr/>
          </p:nvSpPr>
          <p:spPr>
            <a:xfrm>
              <a:off x="0" y="-28575"/>
              <a:ext cx="2177442" cy="1499951"/>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7" name="Google Shape;247;p5"/>
          <p:cNvSpPr/>
          <p:nvPr/>
        </p:nvSpPr>
        <p:spPr>
          <a:xfrm>
            <a:off x="9506959" y="3097092"/>
            <a:ext cx="7541558" cy="5118832"/>
          </a:xfrm>
          <a:custGeom>
            <a:rect b="b" l="l" r="r" t="t"/>
            <a:pathLst>
              <a:path extrusionOk="0" h="5118832" w="7541558">
                <a:moveTo>
                  <a:pt x="0" y="0"/>
                </a:moveTo>
                <a:lnTo>
                  <a:pt x="7541558" y="0"/>
                </a:lnTo>
                <a:lnTo>
                  <a:pt x="7541558" y="5118832"/>
                </a:lnTo>
                <a:lnTo>
                  <a:pt x="0" y="5118832"/>
                </a:lnTo>
                <a:lnTo>
                  <a:pt x="0" y="0"/>
                </a:lnTo>
                <a:close/>
              </a:path>
            </a:pathLst>
          </a:custGeom>
          <a:blipFill rotWithShape="1">
            <a:blip r:embed="rId3">
              <a:alphaModFix/>
            </a:blip>
            <a:stretch>
              <a:fillRect b="0" l="0" r="0" t="0"/>
            </a:stretch>
          </a:blipFill>
          <a:ln>
            <a:noFill/>
          </a:ln>
        </p:spPr>
      </p:sp>
      <p:sp>
        <p:nvSpPr>
          <p:cNvPr id="248" name="Google Shape;248;p5"/>
          <p:cNvSpPr txBox="1"/>
          <p:nvPr/>
        </p:nvSpPr>
        <p:spPr>
          <a:xfrm>
            <a:off x="1006548" y="1019175"/>
            <a:ext cx="8137452" cy="1527175"/>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HIPERVISORES Y MÁQUINAS VIRTUALES</a:t>
            </a:r>
            <a:endParaRPr/>
          </a:p>
        </p:txBody>
      </p:sp>
      <p:sp>
        <p:nvSpPr>
          <p:cNvPr id="249" name="Google Shape;249;p5"/>
          <p:cNvSpPr txBox="1"/>
          <p:nvPr/>
        </p:nvSpPr>
        <p:spPr>
          <a:xfrm>
            <a:off x="862197" y="3901196"/>
            <a:ext cx="7720991" cy="4902200"/>
          </a:xfrm>
          <a:prstGeom prst="rect">
            <a:avLst/>
          </a:prstGeom>
          <a:noFill/>
          <a:ln>
            <a:noFill/>
          </a:ln>
        </p:spPr>
        <p:txBody>
          <a:bodyPr anchorCtr="0" anchor="t" bIns="0" lIns="0" spcFirstLastPara="1" rIns="0" wrap="square" tIns="0">
            <a:spAutoFit/>
          </a:bodyPr>
          <a:lstStyle/>
          <a:p>
            <a:pPr indent="0" lvl="0" marL="0" marR="0" rtl="0" algn="just">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Un hipervisor es un software que permite la creación y administración de máquinas virtuales (VMs) en una computadora física. </a:t>
            </a:r>
            <a:r>
              <a:rPr b="0" i="0" lang="en-US" sz="2499" u="none" cap="none" strike="noStrike">
                <a:solidFill>
                  <a:srgbClr val="ACFDDB"/>
                </a:solidFill>
                <a:latin typeface="Montserrat"/>
                <a:ea typeface="Montserrat"/>
                <a:cs typeface="Montserrat"/>
                <a:sym typeface="Montserrat"/>
              </a:rPr>
              <a:t>Actúa como un intermediario</a:t>
            </a:r>
            <a:r>
              <a:rPr b="0" i="0" lang="en-US" sz="2499" u="none" cap="none" strike="noStrike">
                <a:solidFill>
                  <a:srgbClr val="FFFFFF"/>
                </a:solidFill>
                <a:latin typeface="Montserrat"/>
                <a:ea typeface="Montserrat"/>
                <a:cs typeface="Montserrat"/>
                <a:sym typeface="Montserrat"/>
              </a:rPr>
              <a:t> entre el hardware físico y las VMs, distribuyendo los recursos físicos (CPU, memoria, almacenamiento) entre las máquinas virtuales. Gracias a los hipervisores, varias VMs pueden funcionar de forma aislada en el mismo hardware, maximizando el uso de recursos y permitiendo la ejecución simultánea de distintos sistemas operativos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53" name="Shape 253"/>
        <p:cNvGrpSpPr/>
        <p:nvPr/>
      </p:nvGrpSpPr>
      <p:grpSpPr>
        <a:xfrm>
          <a:off x="0" y="0"/>
          <a:ext cx="0" cy="0"/>
          <a:chOff x="0" y="0"/>
          <a:chExt cx="0" cy="0"/>
        </a:xfrm>
      </p:grpSpPr>
      <p:cxnSp>
        <p:nvCxnSpPr>
          <p:cNvPr id="254" name="Google Shape;254;p6"/>
          <p:cNvCxnSpPr/>
          <p:nvPr/>
        </p:nvCxnSpPr>
        <p:spPr>
          <a:xfrm rot="10800000">
            <a:off x="1028700" y="5457840"/>
            <a:ext cx="7720991" cy="0"/>
          </a:xfrm>
          <a:prstGeom prst="straightConnector1">
            <a:avLst/>
          </a:prstGeom>
          <a:noFill/>
          <a:ln cap="flat" cmpd="sng" w="9525">
            <a:solidFill>
              <a:srgbClr val="FFFFFF"/>
            </a:solidFill>
            <a:prstDash val="lgDash"/>
            <a:round/>
            <a:headEnd len="sm" w="sm" type="none"/>
            <a:tailEnd len="sm" w="sm" type="none"/>
          </a:ln>
        </p:spPr>
      </p:cxnSp>
      <p:cxnSp>
        <p:nvCxnSpPr>
          <p:cNvPr id="255" name="Google Shape;255;p6"/>
          <p:cNvCxnSpPr/>
          <p:nvPr/>
        </p:nvCxnSpPr>
        <p:spPr>
          <a:xfrm rot="10800000">
            <a:off x="1028700" y="7857787"/>
            <a:ext cx="7720991" cy="0"/>
          </a:xfrm>
          <a:prstGeom prst="straightConnector1">
            <a:avLst/>
          </a:prstGeom>
          <a:noFill/>
          <a:ln cap="flat" cmpd="sng" w="9525">
            <a:solidFill>
              <a:srgbClr val="FFFFFF"/>
            </a:solidFill>
            <a:prstDash val="lgDash"/>
            <a:round/>
            <a:headEnd len="sm" w="sm" type="none"/>
            <a:tailEnd len="sm" w="sm" type="none"/>
          </a:ln>
        </p:spPr>
      </p:cxnSp>
      <p:sp>
        <p:nvSpPr>
          <p:cNvPr id="256" name="Google Shape;256;p6"/>
          <p:cNvSpPr/>
          <p:nvPr/>
        </p:nvSpPr>
        <p:spPr>
          <a:xfrm>
            <a:off x="9593453" y="2354750"/>
            <a:ext cx="7665847" cy="5326825"/>
          </a:xfrm>
          <a:custGeom>
            <a:rect b="b" l="l" r="r" t="t"/>
            <a:pathLst>
              <a:path extrusionOk="0" h="5326825" w="7665847">
                <a:moveTo>
                  <a:pt x="0" y="0"/>
                </a:moveTo>
                <a:lnTo>
                  <a:pt x="7665847" y="0"/>
                </a:lnTo>
                <a:lnTo>
                  <a:pt x="7665847" y="5326824"/>
                </a:lnTo>
                <a:lnTo>
                  <a:pt x="0" y="5326824"/>
                </a:lnTo>
                <a:lnTo>
                  <a:pt x="0" y="0"/>
                </a:lnTo>
                <a:close/>
              </a:path>
            </a:pathLst>
          </a:custGeom>
          <a:blipFill rotWithShape="1">
            <a:blip r:embed="rId3">
              <a:alphaModFix/>
            </a:blip>
            <a:stretch>
              <a:fillRect b="-11122" l="-19368" r="-19245" t="-18538"/>
            </a:stretch>
          </a:blipFill>
          <a:ln>
            <a:noFill/>
          </a:ln>
        </p:spPr>
      </p:sp>
      <p:sp>
        <p:nvSpPr>
          <p:cNvPr id="257" name="Google Shape;257;p6"/>
          <p:cNvSpPr txBox="1"/>
          <p:nvPr/>
        </p:nvSpPr>
        <p:spPr>
          <a:xfrm>
            <a:off x="1028700" y="1470979"/>
            <a:ext cx="8115300" cy="765175"/>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TIPOS DE HIPERVISOR</a:t>
            </a:r>
            <a:endParaRPr/>
          </a:p>
        </p:txBody>
      </p:sp>
      <p:sp>
        <p:nvSpPr>
          <p:cNvPr id="258" name="Google Shape;258;p6"/>
          <p:cNvSpPr txBox="1"/>
          <p:nvPr/>
        </p:nvSpPr>
        <p:spPr>
          <a:xfrm>
            <a:off x="1028700" y="3351917"/>
            <a:ext cx="7720991" cy="19310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Este tipo de hipervisor se ejecuta directamente sobre el </a:t>
            </a:r>
            <a:r>
              <a:rPr b="0" i="0" lang="en-US" sz="1700" u="none" cap="none" strike="noStrike">
                <a:solidFill>
                  <a:srgbClr val="ACFDDB"/>
                </a:solidFill>
                <a:latin typeface="Montserrat"/>
                <a:ea typeface="Montserrat"/>
                <a:cs typeface="Montserrat"/>
                <a:sym typeface="Montserrat"/>
              </a:rPr>
              <a:t>hardware físico</a:t>
            </a:r>
            <a:r>
              <a:rPr b="0" i="0" lang="en-US" sz="1700" u="none" cap="none" strike="noStrike">
                <a:solidFill>
                  <a:srgbClr val="FFFFFF"/>
                </a:solidFill>
                <a:latin typeface="Montserrat"/>
                <a:ea typeface="Montserrat"/>
                <a:cs typeface="Montserrat"/>
                <a:sym typeface="Montserrat"/>
              </a:rPr>
              <a:t>, sin necesidad de un sistema operativo subyacente. Ofrece un rendimiento cercano al del hardware real, ya que interactúa directamente con los recursos de la máquina física. Es ideal para centros de datos y entornos empresariales de alta disponibilidad. Ejemplos comunes incluyen </a:t>
            </a:r>
            <a:r>
              <a:rPr b="1" i="0" lang="en-US" sz="1700" u="none" cap="none" strike="noStrike">
                <a:solidFill>
                  <a:srgbClr val="FFFFFF"/>
                </a:solidFill>
                <a:latin typeface="Montserrat"/>
                <a:ea typeface="Montserrat"/>
                <a:cs typeface="Montserrat"/>
                <a:sym typeface="Montserrat"/>
              </a:rPr>
              <a:t>VMware ESXi</a:t>
            </a:r>
            <a:r>
              <a:rPr b="0" i="0" lang="en-US" sz="1700" u="none" cap="none" strike="noStrike">
                <a:solidFill>
                  <a:srgbClr val="FFFFFF"/>
                </a:solidFill>
                <a:latin typeface="Montserrat"/>
                <a:ea typeface="Montserrat"/>
                <a:cs typeface="Montserrat"/>
                <a:sym typeface="Montserrat"/>
              </a:rPr>
              <a:t> y </a:t>
            </a:r>
            <a:r>
              <a:rPr b="1" i="0" lang="en-US" sz="1700" u="none" cap="none" strike="noStrike">
                <a:solidFill>
                  <a:srgbClr val="FFFFFF"/>
                </a:solidFill>
                <a:latin typeface="Montserrat"/>
                <a:ea typeface="Montserrat"/>
                <a:cs typeface="Montserrat"/>
                <a:sym typeface="Montserrat"/>
              </a:rPr>
              <a:t>Microsoft Hyper-V</a:t>
            </a:r>
            <a:r>
              <a:rPr b="0" i="0" lang="en-US" sz="1700" u="none" cap="none" strike="noStrike">
                <a:solidFill>
                  <a:srgbClr val="FFFFFF"/>
                </a:solidFill>
                <a:latin typeface="Montserrat"/>
                <a:ea typeface="Montserrat"/>
                <a:cs typeface="Montserrat"/>
                <a:sym typeface="Montserrat"/>
              </a:rPr>
              <a:t>.</a:t>
            </a:r>
            <a:endParaRPr/>
          </a:p>
        </p:txBody>
      </p:sp>
      <p:sp>
        <p:nvSpPr>
          <p:cNvPr id="259" name="Google Shape;259;p6"/>
          <p:cNvSpPr txBox="1"/>
          <p:nvPr/>
        </p:nvSpPr>
        <p:spPr>
          <a:xfrm>
            <a:off x="1028700" y="2883099"/>
            <a:ext cx="7720991" cy="317742"/>
          </a:xfrm>
          <a:prstGeom prst="rect">
            <a:avLst/>
          </a:prstGeom>
          <a:noFill/>
          <a:ln>
            <a:noFill/>
          </a:ln>
        </p:spPr>
        <p:txBody>
          <a:bodyPr anchorCtr="0" anchor="t" bIns="0" lIns="0" spcFirstLastPara="1" rIns="0" wrap="square" tIns="0">
            <a:spAutoFit/>
          </a:bodyPr>
          <a:lstStyle/>
          <a:p>
            <a:pPr indent="0" lvl="0" marL="0" marR="0" rtl="0" algn="l">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HIPERVISOR DE TIPO 1 (BARE-METAL):</a:t>
            </a:r>
            <a:endParaRPr/>
          </a:p>
        </p:txBody>
      </p:sp>
      <p:sp>
        <p:nvSpPr>
          <p:cNvPr id="260" name="Google Shape;260;p6"/>
          <p:cNvSpPr txBox="1"/>
          <p:nvPr/>
        </p:nvSpPr>
        <p:spPr>
          <a:xfrm>
            <a:off x="1028700" y="5615003"/>
            <a:ext cx="7720991" cy="317742"/>
          </a:xfrm>
          <a:prstGeom prst="rect">
            <a:avLst/>
          </a:prstGeom>
          <a:noFill/>
          <a:ln>
            <a:noFill/>
          </a:ln>
        </p:spPr>
        <p:txBody>
          <a:bodyPr anchorCtr="0" anchor="t" bIns="0" lIns="0" spcFirstLastPara="1" rIns="0" wrap="square" tIns="0">
            <a:spAutoFit/>
          </a:bodyPr>
          <a:lstStyle/>
          <a:p>
            <a:pPr indent="0" lvl="0" marL="0" marR="0" rtl="0" algn="l">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HIPERVISOR DE TIPO 2 (HOSTED):</a:t>
            </a:r>
            <a:endParaRPr/>
          </a:p>
        </p:txBody>
      </p:sp>
      <p:sp>
        <p:nvSpPr>
          <p:cNvPr id="261" name="Google Shape;261;p6"/>
          <p:cNvSpPr txBox="1"/>
          <p:nvPr/>
        </p:nvSpPr>
        <p:spPr>
          <a:xfrm>
            <a:off x="1028700" y="6026765"/>
            <a:ext cx="7720991" cy="165481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se instala sobre un sistema operativo anfitrión, como si fuera una aplicación más. Debido a esta capa adicional, suele tener un rendimiento ligeramente inferior en comparación con el tipo 1, pero es más fácil de configurar y usar, lo que lo hace ideal para usuarios domésticos o </a:t>
            </a:r>
            <a:r>
              <a:rPr b="0" i="0" lang="en-US" sz="1700" u="none" cap="none" strike="noStrike">
                <a:solidFill>
                  <a:srgbClr val="ACFDDB"/>
                </a:solidFill>
                <a:latin typeface="Montserrat"/>
                <a:ea typeface="Montserrat"/>
                <a:cs typeface="Montserrat"/>
                <a:sym typeface="Montserrat"/>
              </a:rPr>
              <a:t>entornos de desarrollo</a:t>
            </a:r>
            <a:r>
              <a:rPr b="0" i="0" lang="en-US" sz="1700" u="none" cap="none" strike="noStrike">
                <a:solidFill>
                  <a:srgbClr val="FFFFFF"/>
                </a:solidFill>
                <a:latin typeface="Montserrat"/>
                <a:ea typeface="Montserrat"/>
                <a:cs typeface="Montserrat"/>
                <a:sym typeface="Montserrat"/>
              </a:rPr>
              <a:t>. Ejemplos incluyen </a:t>
            </a:r>
            <a:r>
              <a:rPr b="1" i="0" lang="en-US" sz="1700" u="none" cap="none" strike="noStrike">
                <a:solidFill>
                  <a:srgbClr val="FFFFFF"/>
                </a:solidFill>
                <a:latin typeface="Montserrat"/>
                <a:ea typeface="Montserrat"/>
                <a:cs typeface="Montserrat"/>
                <a:sym typeface="Montserrat"/>
              </a:rPr>
              <a:t>VMware Workstation</a:t>
            </a:r>
            <a:r>
              <a:rPr b="0" i="0" lang="en-US" sz="1700" u="none" cap="none" strike="noStrike">
                <a:solidFill>
                  <a:srgbClr val="FFFFFF"/>
                </a:solidFill>
                <a:latin typeface="Montserrat"/>
                <a:ea typeface="Montserrat"/>
                <a:cs typeface="Montserrat"/>
                <a:sym typeface="Montserrat"/>
              </a:rPr>
              <a:t> y </a:t>
            </a:r>
            <a:r>
              <a:rPr b="1" i="0" lang="en-US" sz="1700" u="none" cap="none" strike="noStrike">
                <a:solidFill>
                  <a:srgbClr val="FFFFFF"/>
                </a:solidFill>
                <a:latin typeface="Montserrat"/>
                <a:ea typeface="Montserrat"/>
                <a:cs typeface="Montserrat"/>
                <a:sym typeface="Montserrat"/>
              </a:rPr>
              <a:t>VirtualBox</a:t>
            </a:r>
            <a:r>
              <a:rPr b="0" i="0" lang="en-US" sz="1700" u="none" cap="none" strike="noStrike">
                <a:solidFill>
                  <a:srgbClr val="FFFFFF"/>
                </a:solidFill>
                <a:latin typeface="Montserrat"/>
                <a:ea typeface="Montserrat"/>
                <a:cs typeface="Montserrat"/>
                <a:sym typeface="Montserrat"/>
              </a:rPr>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65" name="Shape 265"/>
        <p:cNvGrpSpPr/>
        <p:nvPr/>
      </p:nvGrpSpPr>
      <p:grpSpPr>
        <a:xfrm>
          <a:off x="0" y="0"/>
          <a:ext cx="0" cy="0"/>
          <a:chOff x="0" y="0"/>
          <a:chExt cx="0" cy="0"/>
        </a:xfrm>
      </p:grpSpPr>
      <p:grpSp>
        <p:nvGrpSpPr>
          <p:cNvPr id="266" name="Google Shape;266;p7"/>
          <p:cNvGrpSpPr/>
          <p:nvPr/>
        </p:nvGrpSpPr>
        <p:grpSpPr>
          <a:xfrm>
            <a:off x="1028700" y="3062836"/>
            <a:ext cx="7390943" cy="2384117"/>
            <a:chOff x="0" y="-19050"/>
            <a:chExt cx="1946586" cy="627916"/>
          </a:xfrm>
        </p:grpSpPr>
        <p:sp>
          <p:nvSpPr>
            <p:cNvPr id="267" name="Google Shape;267;p7"/>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9" name="Google Shape;269;p7"/>
          <p:cNvGrpSpPr/>
          <p:nvPr/>
        </p:nvGrpSpPr>
        <p:grpSpPr>
          <a:xfrm>
            <a:off x="1028700" y="5850398"/>
            <a:ext cx="7390943" cy="2384117"/>
            <a:chOff x="0" y="-19050"/>
            <a:chExt cx="1946586" cy="627916"/>
          </a:xfrm>
        </p:grpSpPr>
        <p:sp>
          <p:nvSpPr>
            <p:cNvPr id="270" name="Google Shape;270;p7"/>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2" name="Google Shape;272;p7"/>
          <p:cNvGrpSpPr/>
          <p:nvPr/>
        </p:nvGrpSpPr>
        <p:grpSpPr>
          <a:xfrm>
            <a:off x="9868357" y="3062836"/>
            <a:ext cx="7390943" cy="2384117"/>
            <a:chOff x="0" y="-19050"/>
            <a:chExt cx="1946586" cy="627916"/>
          </a:xfrm>
        </p:grpSpPr>
        <p:sp>
          <p:nvSpPr>
            <p:cNvPr id="273" name="Google Shape;273;p7"/>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5" name="Google Shape;275;p7"/>
          <p:cNvGrpSpPr/>
          <p:nvPr/>
        </p:nvGrpSpPr>
        <p:grpSpPr>
          <a:xfrm>
            <a:off x="9868357" y="5850398"/>
            <a:ext cx="7390943" cy="2384117"/>
            <a:chOff x="0" y="-19050"/>
            <a:chExt cx="1946586" cy="627916"/>
          </a:xfrm>
        </p:grpSpPr>
        <p:sp>
          <p:nvSpPr>
            <p:cNvPr id="276" name="Google Shape;276;p7"/>
            <p:cNvSpPr/>
            <p:nvPr/>
          </p:nvSpPr>
          <p:spPr>
            <a:xfrm>
              <a:off x="0" y="0"/>
              <a:ext cx="1946586" cy="608866"/>
            </a:xfrm>
            <a:custGeom>
              <a:rect b="b" l="l" r="r" t="t"/>
              <a:pathLst>
                <a:path extrusionOk="0" h="608866" w="1946586">
                  <a:moveTo>
                    <a:pt x="52374" y="0"/>
                  </a:moveTo>
                  <a:lnTo>
                    <a:pt x="1894212" y="0"/>
                  </a:lnTo>
                  <a:cubicBezTo>
                    <a:pt x="1908102" y="0"/>
                    <a:pt x="1921424" y="5518"/>
                    <a:pt x="1931246" y="15340"/>
                  </a:cubicBezTo>
                  <a:cubicBezTo>
                    <a:pt x="1941068" y="25162"/>
                    <a:pt x="1946586" y="38484"/>
                    <a:pt x="1946586" y="52374"/>
                  </a:cubicBezTo>
                  <a:lnTo>
                    <a:pt x="1946586" y="556491"/>
                  </a:lnTo>
                  <a:cubicBezTo>
                    <a:pt x="1946586" y="585417"/>
                    <a:pt x="1923137" y="608866"/>
                    <a:pt x="1894212" y="608866"/>
                  </a:cubicBezTo>
                  <a:lnTo>
                    <a:pt x="52374" y="608866"/>
                  </a:lnTo>
                  <a:cubicBezTo>
                    <a:pt x="23449" y="608866"/>
                    <a:pt x="0" y="585417"/>
                    <a:pt x="0" y="556491"/>
                  </a:cubicBezTo>
                  <a:lnTo>
                    <a:pt x="0" y="52374"/>
                  </a:lnTo>
                  <a:cubicBezTo>
                    <a:pt x="0" y="38484"/>
                    <a:pt x="5518" y="25162"/>
                    <a:pt x="15340" y="15340"/>
                  </a:cubicBezTo>
                  <a:cubicBezTo>
                    <a:pt x="25162" y="5518"/>
                    <a:pt x="38484" y="0"/>
                    <a:pt x="52374" y="0"/>
                  </a:cubicBezTo>
                  <a:close/>
                </a:path>
              </a:pathLst>
            </a:custGeom>
            <a:solidFill>
              <a:srgbClr val="37255B"/>
            </a:solidFill>
            <a:ln cap="rnd" cmpd="sng" w="19050">
              <a:solidFill>
                <a:srgbClr val="5CD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txBox="1"/>
            <p:nvPr/>
          </p:nvSpPr>
          <p:spPr>
            <a:xfrm>
              <a:off x="0" y="-19050"/>
              <a:ext cx="1946586" cy="627916"/>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8" name="Google Shape;278;p7"/>
          <p:cNvSpPr txBox="1"/>
          <p:nvPr/>
        </p:nvSpPr>
        <p:spPr>
          <a:xfrm>
            <a:off x="1028700" y="1591299"/>
            <a:ext cx="16230600" cy="765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VENTAJAS DE USAR HIPERVISORES Y VMS</a:t>
            </a:r>
            <a:endParaRPr/>
          </a:p>
        </p:txBody>
      </p:sp>
      <p:sp>
        <p:nvSpPr>
          <p:cNvPr id="279" name="Google Shape;279;p7"/>
          <p:cNvSpPr txBox="1"/>
          <p:nvPr/>
        </p:nvSpPr>
        <p:spPr>
          <a:xfrm>
            <a:off x="11625640" y="3665275"/>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Eficiencia en el uso de recursos</a:t>
            </a:r>
            <a:endParaRPr/>
          </a:p>
        </p:txBody>
      </p:sp>
      <p:sp>
        <p:nvSpPr>
          <p:cNvPr id="280" name="Google Shape;280;p7"/>
          <p:cNvSpPr txBox="1"/>
          <p:nvPr/>
        </p:nvSpPr>
        <p:spPr>
          <a:xfrm>
            <a:off x="11625640" y="4136617"/>
            <a:ext cx="4390938" cy="10572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Permite maximizar el uso del hardware disponible, ya que múltiples VMs pueden compartir los recursos de un solo servidor físico sin necesidad de equipos adicionales.</a:t>
            </a:r>
            <a:endParaRPr/>
          </a:p>
        </p:txBody>
      </p:sp>
      <p:sp>
        <p:nvSpPr>
          <p:cNvPr id="281" name="Google Shape;281;p7"/>
          <p:cNvSpPr txBox="1"/>
          <p:nvPr/>
        </p:nvSpPr>
        <p:spPr>
          <a:xfrm>
            <a:off x="2847967" y="3665275"/>
            <a:ext cx="4390957"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Aislamiento</a:t>
            </a:r>
            <a:endParaRPr/>
          </a:p>
        </p:txBody>
      </p:sp>
      <p:sp>
        <p:nvSpPr>
          <p:cNvPr id="282" name="Google Shape;282;p7"/>
          <p:cNvSpPr txBox="1"/>
          <p:nvPr/>
        </p:nvSpPr>
        <p:spPr>
          <a:xfrm>
            <a:off x="2847967" y="4136617"/>
            <a:ext cx="4390938" cy="10572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Cada VM opera de forma independiente, lo que mejora la seguridad y previene interferencias entre distintos sistemas operativos en la misma máquina física.</a:t>
            </a:r>
            <a:endParaRPr/>
          </a:p>
        </p:txBody>
      </p:sp>
      <p:sp>
        <p:nvSpPr>
          <p:cNvPr id="283" name="Google Shape;283;p7"/>
          <p:cNvSpPr txBox="1"/>
          <p:nvPr/>
        </p:nvSpPr>
        <p:spPr>
          <a:xfrm>
            <a:off x="2847967" y="6452837"/>
            <a:ext cx="4992701"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Flexibilidad para pruebas y desarrollo</a:t>
            </a:r>
            <a:endParaRPr/>
          </a:p>
        </p:txBody>
      </p:sp>
      <p:sp>
        <p:nvSpPr>
          <p:cNvPr id="284" name="Google Shape;284;p7"/>
          <p:cNvSpPr txBox="1"/>
          <p:nvPr/>
        </p:nvSpPr>
        <p:spPr>
          <a:xfrm>
            <a:off x="2847967" y="6924179"/>
            <a:ext cx="4390938" cy="7905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Facilita la creación de entornos consistentes para pruebas y desarrollo sin afectar la infraestructura física, acelerando los ciclos de desarrollo.</a:t>
            </a:r>
            <a:endParaRPr/>
          </a:p>
        </p:txBody>
      </p:sp>
      <p:sp>
        <p:nvSpPr>
          <p:cNvPr id="285" name="Google Shape;285;p7"/>
          <p:cNvSpPr txBox="1"/>
          <p:nvPr/>
        </p:nvSpPr>
        <p:spPr>
          <a:xfrm>
            <a:off x="11625640" y="6452837"/>
            <a:ext cx="5324528" cy="349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FFFFFF"/>
                </a:solidFill>
                <a:latin typeface="Open Sans ExtraBold"/>
                <a:ea typeface="Open Sans ExtraBold"/>
                <a:cs typeface="Open Sans ExtraBold"/>
                <a:sym typeface="Open Sans ExtraBold"/>
              </a:rPr>
              <a:t>Facilidad de administración y migración</a:t>
            </a:r>
            <a:endParaRPr/>
          </a:p>
        </p:txBody>
      </p:sp>
      <p:sp>
        <p:nvSpPr>
          <p:cNvPr id="286" name="Google Shape;286;p7"/>
          <p:cNvSpPr txBox="1"/>
          <p:nvPr/>
        </p:nvSpPr>
        <p:spPr>
          <a:xfrm>
            <a:off x="11625640" y="6924179"/>
            <a:ext cx="5181256" cy="7905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Las VMs se pueden trasladar fácilmente entre servidores, lo cual permite balancear la carga, realizar mantenimiento o escalar sin interrupciones significativas.</a:t>
            </a:r>
            <a:endParaRPr/>
          </a:p>
        </p:txBody>
      </p:sp>
      <p:pic>
        <p:nvPicPr>
          <p:cNvPr id="287" name="Google Shape;287;p7"/>
          <p:cNvPicPr preferRelativeResize="0"/>
          <p:nvPr/>
        </p:nvPicPr>
        <p:blipFill>
          <a:blip r:embed="rId3">
            <a:alphaModFix/>
          </a:blip>
          <a:stretch>
            <a:fillRect/>
          </a:stretch>
        </p:blipFill>
        <p:spPr>
          <a:xfrm>
            <a:off x="1232400" y="3655254"/>
            <a:ext cx="1199300" cy="1199300"/>
          </a:xfrm>
          <a:prstGeom prst="rect">
            <a:avLst/>
          </a:prstGeom>
          <a:noFill/>
          <a:ln>
            <a:noFill/>
          </a:ln>
        </p:spPr>
      </p:pic>
      <p:pic>
        <p:nvPicPr>
          <p:cNvPr id="288" name="Google Shape;288;p7"/>
          <p:cNvPicPr preferRelativeResize="0"/>
          <p:nvPr/>
        </p:nvPicPr>
        <p:blipFill>
          <a:blip r:embed="rId4">
            <a:alphaModFix/>
          </a:blip>
          <a:stretch>
            <a:fillRect/>
          </a:stretch>
        </p:blipFill>
        <p:spPr>
          <a:xfrm>
            <a:off x="10082925" y="3655264"/>
            <a:ext cx="1199300" cy="1199273"/>
          </a:xfrm>
          <a:prstGeom prst="rect">
            <a:avLst/>
          </a:prstGeom>
          <a:noFill/>
          <a:ln>
            <a:noFill/>
          </a:ln>
        </p:spPr>
      </p:pic>
      <p:pic>
        <p:nvPicPr>
          <p:cNvPr id="289" name="Google Shape;289;p7"/>
          <p:cNvPicPr preferRelativeResize="0"/>
          <p:nvPr/>
        </p:nvPicPr>
        <p:blipFill>
          <a:blip r:embed="rId5">
            <a:alphaModFix/>
          </a:blip>
          <a:stretch>
            <a:fillRect/>
          </a:stretch>
        </p:blipFill>
        <p:spPr>
          <a:xfrm>
            <a:off x="10082925" y="6442812"/>
            <a:ext cx="1199300" cy="1199300"/>
          </a:xfrm>
          <a:prstGeom prst="rect">
            <a:avLst/>
          </a:prstGeom>
          <a:noFill/>
          <a:ln>
            <a:noFill/>
          </a:ln>
        </p:spPr>
      </p:pic>
      <p:pic>
        <p:nvPicPr>
          <p:cNvPr id="290" name="Google Shape;290;p7"/>
          <p:cNvPicPr preferRelativeResize="0"/>
          <p:nvPr/>
        </p:nvPicPr>
        <p:blipFill>
          <a:blip r:embed="rId6">
            <a:alphaModFix/>
          </a:blip>
          <a:stretch>
            <a:fillRect/>
          </a:stretch>
        </p:blipFill>
        <p:spPr>
          <a:xfrm>
            <a:off x="1232400" y="6442812"/>
            <a:ext cx="1199300" cy="1199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94" name="Shape 294"/>
        <p:cNvGrpSpPr/>
        <p:nvPr/>
      </p:nvGrpSpPr>
      <p:grpSpPr>
        <a:xfrm>
          <a:off x="0" y="0"/>
          <a:ext cx="0" cy="0"/>
          <a:chOff x="0" y="0"/>
          <a:chExt cx="0" cy="0"/>
        </a:xfrm>
      </p:grpSpPr>
      <p:sp>
        <p:nvSpPr>
          <p:cNvPr id="295" name="Google Shape;295;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96" name="Google Shape;296;p8"/>
          <p:cNvSpPr txBox="1"/>
          <p:nvPr/>
        </p:nvSpPr>
        <p:spPr>
          <a:xfrm>
            <a:off x="2009557" y="2496423"/>
            <a:ext cx="14268886" cy="1067435"/>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6999" u="none" cap="none" strike="noStrike">
                <a:solidFill>
                  <a:srgbClr val="FFFFFF"/>
                </a:solidFill>
                <a:latin typeface="Arial"/>
                <a:ea typeface="Arial"/>
                <a:cs typeface="Arial"/>
                <a:sym typeface="Arial"/>
              </a:rPr>
              <a:t>VIDEO </a:t>
            </a:r>
            <a:endParaRPr/>
          </a:p>
        </p:txBody>
      </p:sp>
      <p:sp>
        <p:nvSpPr>
          <p:cNvPr id="297" name="Google Shape;297;p8"/>
          <p:cNvSpPr txBox="1"/>
          <p:nvPr/>
        </p:nvSpPr>
        <p:spPr>
          <a:xfrm>
            <a:off x="1905715" y="3808449"/>
            <a:ext cx="14268600" cy="449700"/>
          </a:xfrm>
          <a:prstGeom prst="rect">
            <a:avLst/>
          </a:prstGeom>
          <a:noFill/>
          <a:ln>
            <a:noFill/>
          </a:ln>
        </p:spPr>
        <p:txBody>
          <a:bodyPr anchorCtr="0" anchor="t" bIns="0" lIns="0" spcFirstLastPara="1" rIns="0" wrap="square" tIns="0">
            <a:spAutoFit/>
          </a:bodyPr>
          <a:lstStyle/>
          <a:p>
            <a:pPr indent="0" lvl="0" marL="0" marR="0" rtl="0" algn="ctr">
              <a:lnSpc>
                <a:spcPct val="130023"/>
              </a:lnSpc>
              <a:spcBef>
                <a:spcPts val="0"/>
              </a:spcBef>
              <a:spcAft>
                <a:spcPts val="0"/>
              </a:spcAft>
              <a:buNone/>
            </a:pPr>
            <a:r>
              <a:rPr b="0" i="0" lang="en-US" sz="2921" u="none" cap="none" strike="noStrike">
                <a:solidFill>
                  <a:srgbClr val="67D3CD"/>
                </a:solidFill>
                <a:latin typeface="Montserrat"/>
                <a:ea typeface="Montserrat"/>
                <a:cs typeface="Montserrat"/>
                <a:sym typeface="Montserrat"/>
              </a:rPr>
              <a:t>TIPOS DE HIPERVISORES: </a:t>
            </a:r>
            <a:r>
              <a:rPr b="1" i="0" lang="en-US" sz="2921" u="none" cap="none" strike="noStrike">
                <a:solidFill>
                  <a:srgbClr val="67D3CD"/>
                </a:solidFill>
                <a:latin typeface="Montserrat"/>
                <a:ea typeface="Montserrat"/>
                <a:cs typeface="Montserrat"/>
                <a:sym typeface="Montserrat"/>
              </a:rPr>
              <a:t>https://youtu.be/ou-ZyVxsOK8</a:t>
            </a:r>
            <a:endParaRPr b="1"/>
          </a:p>
        </p:txBody>
      </p:sp>
      <p:sp>
        <p:nvSpPr>
          <p:cNvPr id="298" name="Google Shape;298;p8"/>
          <p:cNvSpPr/>
          <p:nvPr/>
        </p:nvSpPr>
        <p:spPr>
          <a:xfrm>
            <a:off x="3232124" y="4719022"/>
            <a:ext cx="11615796" cy="11449621"/>
          </a:xfrm>
          <a:custGeom>
            <a:rect b="b" l="l" r="r" t="t"/>
            <a:pathLst>
              <a:path extrusionOk="0" h="11449621" w="11615796">
                <a:moveTo>
                  <a:pt x="0" y="0"/>
                </a:moveTo>
                <a:lnTo>
                  <a:pt x="11615796" y="0"/>
                </a:lnTo>
                <a:lnTo>
                  <a:pt x="11615796" y="11449621"/>
                </a:lnTo>
                <a:lnTo>
                  <a:pt x="0" y="11449621"/>
                </a:lnTo>
                <a:lnTo>
                  <a:pt x="0" y="0"/>
                </a:lnTo>
                <a:close/>
              </a:path>
            </a:pathLst>
          </a:custGeom>
          <a:blipFill rotWithShape="1">
            <a:blip r:embed="rId4">
              <a:alphaModFix/>
            </a:blip>
            <a:stretch>
              <a:fillRect b="-1569" l="-209"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02" name="Shape 302"/>
        <p:cNvGrpSpPr/>
        <p:nvPr/>
      </p:nvGrpSpPr>
      <p:grpSpPr>
        <a:xfrm>
          <a:off x="0" y="0"/>
          <a:ext cx="0" cy="0"/>
          <a:chOff x="0" y="0"/>
          <a:chExt cx="0" cy="0"/>
        </a:xfrm>
      </p:grpSpPr>
      <p:grpSp>
        <p:nvGrpSpPr>
          <p:cNvPr id="303" name="Google Shape;303;p9"/>
          <p:cNvGrpSpPr/>
          <p:nvPr/>
        </p:nvGrpSpPr>
        <p:grpSpPr>
          <a:xfrm>
            <a:off x="4271315" y="2927920"/>
            <a:ext cx="2307945" cy="2307945"/>
            <a:chOff x="0" y="0"/>
            <a:chExt cx="812800" cy="812800"/>
          </a:xfrm>
        </p:grpSpPr>
        <p:sp>
          <p:nvSpPr>
            <p:cNvPr id="304" name="Google Shape;304;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06" name="Google Shape;306;p9"/>
          <p:cNvCxnSpPr/>
          <p:nvPr/>
        </p:nvCxnSpPr>
        <p:spPr>
          <a:xfrm rot="10800000">
            <a:off x="9760513" y="3304115"/>
            <a:ext cx="0" cy="5659939"/>
          </a:xfrm>
          <a:prstGeom prst="straightConnector1">
            <a:avLst/>
          </a:prstGeom>
          <a:noFill/>
          <a:ln cap="flat" cmpd="sng" w="9525">
            <a:solidFill>
              <a:srgbClr val="FFFFFF"/>
            </a:solidFill>
            <a:prstDash val="lgDash"/>
            <a:round/>
            <a:headEnd len="sm" w="sm" type="none"/>
            <a:tailEnd len="sm" w="sm" type="none"/>
          </a:ln>
        </p:spPr>
      </p:cxnSp>
      <p:grpSp>
        <p:nvGrpSpPr>
          <p:cNvPr id="307" name="Google Shape;307;p9"/>
          <p:cNvGrpSpPr/>
          <p:nvPr/>
        </p:nvGrpSpPr>
        <p:grpSpPr>
          <a:xfrm>
            <a:off x="12690891" y="3156520"/>
            <a:ext cx="2307945" cy="2307945"/>
            <a:chOff x="0" y="0"/>
            <a:chExt cx="812800" cy="812800"/>
          </a:xfrm>
        </p:grpSpPr>
        <p:sp>
          <p:nvSpPr>
            <p:cNvPr id="308" name="Google Shape;308;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0" name="Google Shape;310;p9"/>
          <p:cNvSpPr txBox="1"/>
          <p:nvPr/>
        </p:nvSpPr>
        <p:spPr>
          <a:xfrm>
            <a:off x="900906" y="1028700"/>
            <a:ext cx="16486187" cy="850138"/>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5600" u="none" cap="none" strike="noStrike">
                <a:solidFill>
                  <a:srgbClr val="FFFFFF"/>
                </a:solidFill>
                <a:latin typeface="Arial"/>
                <a:ea typeface="Arial"/>
                <a:cs typeface="Arial"/>
                <a:sym typeface="Arial"/>
              </a:rPr>
              <a:t>CONTENEDORES </a:t>
            </a:r>
            <a:r>
              <a:rPr b="0" i="0" lang="en-US" sz="5600" u="none" cap="none" strike="noStrike">
                <a:solidFill>
                  <a:srgbClr val="67D3CD"/>
                </a:solidFill>
                <a:latin typeface="Arial"/>
                <a:ea typeface="Arial"/>
                <a:cs typeface="Arial"/>
                <a:sym typeface="Arial"/>
              </a:rPr>
              <a:t>VS </a:t>
            </a:r>
            <a:r>
              <a:rPr b="0" i="0" lang="en-US" sz="5600" u="none" cap="none" strike="noStrike">
                <a:solidFill>
                  <a:srgbClr val="FFFFFF"/>
                </a:solidFill>
                <a:latin typeface="Arial"/>
                <a:ea typeface="Arial"/>
                <a:cs typeface="Arial"/>
                <a:sym typeface="Arial"/>
              </a:rPr>
              <a:t>MÁQUINAS VIRTUALES</a:t>
            </a:r>
            <a:endParaRPr/>
          </a:p>
        </p:txBody>
      </p:sp>
      <p:sp>
        <p:nvSpPr>
          <p:cNvPr id="311" name="Google Shape;311;p9"/>
          <p:cNvSpPr txBox="1"/>
          <p:nvPr/>
        </p:nvSpPr>
        <p:spPr>
          <a:xfrm>
            <a:off x="1621053" y="6391259"/>
            <a:ext cx="7522947" cy="2483485"/>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Las máquinas virtuales (VMs) emulan un hardware completo, lo que permite ejecutar un </a:t>
            </a:r>
            <a:r>
              <a:rPr b="0" i="0" lang="en-US" sz="1700" u="none" cap="none" strike="noStrike">
                <a:solidFill>
                  <a:srgbClr val="ACFDDB"/>
                </a:solidFill>
                <a:latin typeface="Montserrat"/>
                <a:ea typeface="Montserrat"/>
                <a:cs typeface="Montserrat"/>
                <a:sym typeface="Montserrat"/>
              </a:rPr>
              <a:t>sistema operativo completo</a:t>
            </a:r>
            <a:r>
              <a:rPr b="0" i="0" lang="en-US" sz="1700" u="none" cap="none" strike="noStrike">
                <a:solidFill>
                  <a:srgbClr val="FFFFFF"/>
                </a:solidFill>
                <a:latin typeface="Montserrat"/>
                <a:ea typeface="Montserrat"/>
                <a:cs typeface="Montserrat"/>
                <a:sym typeface="Montserrat"/>
              </a:rPr>
              <a:t> sobre otro, incluyendo aplicaciones, controladores y configuraciones de red. Cada VM opera con su propio sistema operativo, bibliotecas y dependencias, logrando un aislamiento total entre ellas, incluso en el mismo hardware físico. Este aislamiento ofrece gran seguridad y flexibilidad, pero implica un mayor consumo de recursos y tiempos de inicio más prolongados</a:t>
            </a:r>
            <a:endParaRPr/>
          </a:p>
        </p:txBody>
      </p:sp>
      <p:sp>
        <p:nvSpPr>
          <p:cNvPr id="312" name="Google Shape;312;p9"/>
          <p:cNvSpPr txBox="1"/>
          <p:nvPr/>
        </p:nvSpPr>
        <p:spPr>
          <a:xfrm>
            <a:off x="3648357" y="5438837"/>
            <a:ext cx="3468339" cy="64159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MÁQUINAS VIRTUALES (VMS)</a:t>
            </a:r>
            <a:endParaRPr/>
          </a:p>
        </p:txBody>
      </p:sp>
      <p:sp>
        <p:nvSpPr>
          <p:cNvPr id="313" name="Google Shape;313;p9"/>
          <p:cNvSpPr txBox="1"/>
          <p:nvPr/>
        </p:nvSpPr>
        <p:spPr>
          <a:xfrm>
            <a:off x="12110694" y="5672168"/>
            <a:ext cx="3468339" cy="31774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CONTENEDORES</a:t>
            </a:r>
            <a:endParaRPr/>
          </a:p>
        </p:txBody>
      </p:sp>
      <p:sp>
        <p:nvSpPr>
          <p:cNvPr id="314" name="Google Shape;314;p9"/>
          <p:cNvSpPr txBox="1"/>
          <p:nvPr/>
        </p:nvSpPr>
        <p:spPr>
          <a:xfrm>
            <a:off x="10374876" y="5970861"/>
            <a:ext cx="6939975" cy="2483485"/>
          </a:xfrm>
          <a:prstGeom prst="rect">
            <a:avLst/>
          </a:prstGeom>
          <a:noFill/>
          <a:ln>
            <a:noFill/>
          </a:ln>
        </p:spPr>
        <p:txBody>
          <a:bodyPr anchorCtr="0" anchor="t" bIns="0" lIns="0" spcFirstLastPara="1" rIns="0" wrap="square" tIns="0">
            <a:spAutoFit/>
          </a:bodyPr>
          <a:lstStyle/>
          <a:p>
            <a:pPr indent="0" lvl="0" marL="0" marR="0" rtl="0" algn="just">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Los contenedores son entornos aislados que comparten el kernel del sistema operativo anfitrión, </a:t>
            </a:r>
            <a:r>
              <a:rPr b="0" i="0" lang="en-US" sz="1700" u="none" cap="none" strike="noStrike">
                <a:solidFill>
                  <a:srgbClr val="ACFDDB"/>
                </a:solidFill>
                <a:latin typeface="Montserrat"/>
                <a:ea typeface="Montserrat"/>
                <a:cs typeface="Montserrat"/>
                <a:sym typeface="Montserrat"/>
              </a:rPr>
              <a:t>eliminando </a:t>
            </a:r>
            <a:r>
              <a:rPr b="0" i="0" lang="en-US" sz="1700" u="none" cap="none" strike="noStrike">
                <a:solidFill>
                  <a:srgbClr val="FFFFFF"/>
                </a:solidFill>
                <a:latin typeface="Montserrat"/>
                <a:ea typeface="Montserrat"/>
                <a:cs typeface="Montserrat"/>
                <a:sym typeface="Montserrat"/>
              </a:rPr>
              <a:t>la necesidad de virtualizar hardware completo. Esto los hace más ligeros y rápidos de iniciar que las VMs. Al contener solo las aplicaciones y bibliotecas necesarias, su eficiencia los hace ideales para desplegar aplicaciones y microservicios en entornos escalables con tiempos de respuesta críticos.</a:t>
            </a:r>
            <a:endParaRPr/>
          </a:p>
        </p:txBody>
      </p:sp>
      <p:pic>
        <p:nvPicPr>
          <p:cNvPr id="315" name="Google Shape;315;p9"/>
          <p:cNvPicPr preferRelativeResize="0"/>
          <p:nvPr/>
        </p:nvPicPr>
        <p:blipFill>
          <a:blip r:embed="rId3">
            <a:alphaModFix/>
          </a:blip>
          <a:stretch>
            <a:fillRect/>
          </a:stretch>
        </p:blipFill>
        <p:spPr>
          <a:xfrm>
            <a:off x="4599516" y="3256121"/>
            <a:ext cx="1651550" cy="1651550"/>
          </a:xfrm>
          <a:prstGeom prst="rect">
            <a:avLst/>
          </a:prstGeom>
          <a:noFill/>
          <a:ln>
            <a:noFill/>
          </a:ln>
        </p:spPr>
      </p:pic>
      <p:pic>
        <p:nvPicPr>
          <p:cNvPr id="316" name="Google Shape;316;p9"/>
          <p:cNvPicPr preferRelativeResize="0"/>
          <p:nvPr/>
        </p:nvPicPr>
        <p:blipFill>
          <a:blip r:embed="rId4">
            <a:alphaModFix/>
          </a:blip>
          <a:stretch>
            <a:fillRect/>
          </a:stretch>
        </p:blipFill>
        <p:spPr>
          <a:xfrm>
            <a:off x="13155000" y="3528602"/>
            <a:ext cx="1563800" cy="1563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20" name="Shape 320"/>
        <p:cNvGrpSpPr/>
        <p:nvPr/>
      </p:nvGrpSpPr>
      <p:grpSpPr>
        <a:xfrm>
          <a:off x="0" y="0"/>
          <a:ext cx="0" cy="0"/>
          <a:chOff x="0" y="0"/>
          <a:chExt cx="0" cy="0"/>
        </a:xfrm>
      </p:grpSpPr>
      <p:grpSp>
        <p:nvGrpSpPr>
          <p:cNvPr id="321" name="Google Shape;321;p10"/>
          <p:cNvGrpSpPr/>
          <p:nvPr/>
        </p:nvGrpSpPr>
        <p:grpSpPr>
          <a:xfrm>
            <a:off x="623816" y="2063133"/>
            <a:ext cx="17040369" cy="7195167"/>
            <a:chOff x="0" y="-19050"/>
            <a:chExt cx="4487998" cy="1895023"/>
          </a:xfrm>
        </p:grpSpPr>
        <p:sp>
          <p:nvSpPr>
            <p:cNvPr id="322" name="Google Shape;322;p10"/>
            <p:cNvSpPr/>
            <p:nvPr/>
          </p:nvSpPr>
          <p:spPr>
            <a:xfrm>
              <a:off x="0" y="0"/>
              <a:ext cx="4487998" cy="1875973"/>
            </a:xfrm>
            <a:custGeom>
              <a:rect b="b" l="l" r="r" t="t"/>
              <a:pathLst>
                <a:path extrusionOk="0" h="1875973" w="4487998">
                  <a:moveTo>
                    <a:pt x="23171" y="0"/>
                  </a:moveTo>
                  <a:lnTo>
                    <a:pt x="4464827" y="0"/>
                  </a:lnTo>
                  <a:cubicBezTo>
                    <a:pt x="4477624" y="0"/>
                    <a:pt x="4487998" y="10374"/>
                    <a:pt x="4487998" y="23171"/>
                  </a:cubicBezTo>
                  <a:lnTo>
                    <a:pt x="4487998" y="1852803"/>
                  </a:lnTo>
                  <a:cubicBezTo>
                    <a:pt x="4487998" y="1865600"/>
                    <a:pt x="4477624" y="1875973"/>
                    <a:pt x="4464827" y="1875973"/>
                  </a:cubicBezTo>
                  <a:lnTo>
                    <a:pt x="23171" y="1875973"/>
                  </a:lnTo>
                  <a:cubicBezTo>
                    <a:pt x="10374" y="1875973"/>
                    <a:pt x="0" y="1865600"/>
                    <a:pt x="0" y="1852803"/>
                  </a:cubicBezTo>
                  <a:lnTo>
                    <a:pt x="0" y="23171"/>
                  </a:lnTo>
                  <a:cubicBezTo>
                    <a:pt x="0" y="10374"/>
                    <a:pt x="10374" y="0"/>
                    <a:pt x="23171"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0"/>
            <p:cNvSpPr txBox="1"/>
            <p:nvPr/>
          </p:nvSpPr>
          <p:spPr>
            <a:xfrm>
              <a:off x="0" y="-19050"/>
              <a:ext cx="4487998" cy="189502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24" name="Google Shape;324;p10"/>
          <p:cNvPicPr preferRelativeResize="0"/>
          <p:nvPr/>
        </p:nvPicPr>
        <p:blipFill rotWithShape="1">
          <a:blip r:embed="rId3">
            <a:alphaModFix/>
          </a:blip>
          <a:srcRect b="0" l="0" r="0" t="0"/>
          <a:stretch/>
        </p:blipFill>
        <p:spPr>
          <a:xfrm>
            <a:off x="428929" y="3118846"/>
            <a:ext cx="4015825" cy="4015825"/>
          </a:xfrm>
          <a:prstGeom prst="rect">
            <a:avLst/>
          </a:prstGeom>
          <a:noFill/>
          <a:ln>
            <a:noFill/>
          </a:ln>
        </p:spPr>
      </p:pic>
      <p:pic>
        <p:nvPicPr>
          <p:cNvPr id="325" name="Google Shape;325;p10"/>
          <p:cNvPicPr preferRelativeResize="0"/>
          <p:nvPr/>
        </p:nvPicPr>
        <p:blipFill rotWithShape="1">
          <a:blip r:embed="rId4">
            <a:alphaModFix/>
          </a:blip>
          <a:srcRect b="0" l="0" r="0" t="0"/>
          <a:stretch/>
        </p:blipFill>
        <p:spPr>
          <a:xfrm>
            <a:off x="9903305" y="1951906"/>
            <a:ext cx="3486137" cy="3486137"/>
          </a:xfrm>
          <a:prstGeom prst="rect">
            <a:avLst/>
          </a:prstGeom>
          <a:noFill/>
          <a:ln>
            <a:noFill/>
          </a:ln>
        </p:spPr>
      </p:pic>
      <p:sp>
        <p:nvSpPr>
          <p:cNvPr id="326" name="Google Shape;326;p10"/>
          <p:cNvSpPr/>
          <p:nvPr/>
        </p:nvSpPr>
        <p:spPr>
          <a:xfrm>
            <a:off x="4850603" y="2345513"/>
            <a:ext cx="1958478" cy="1958470"/>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0"/>
          <p:cNvSpPr/>
          <p:nvPr/>
        </p:nvSpPr>
        <p:spPr>
          <a:xfrm>
            <a:off x="14638694" y="2135463"/>
            <a:ext cx="1958478" cy="1958470"/>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5">
              <a:alphaModFix/>
            </a:blip>
            <a:stretch>
              <a:fillRect b="0" l="-24901" r="-2490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0"/>
          <p:cNvSpPr txBox="1"/>
          <p:nvPr/>
        </p:nvSpPr>
        <p:spPr>
          <a:xfrm>
            <a:off x="4217064" y="5569888"/>
            <a:ext cx="5757123" cy="331216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Esta técnica permite al hipervisor interceptar y traducir las instrucciones de máquina del sistema operativo huésped en</a:t>
            </a:r>
            <a:r>
              <a:rPr b="0" i="0" lang="en-US" sz="1700" u="none" cap="none" strike="noStrike">
                <a:solidFill>
                  <a:srgbClr val="67D3CD"/>
                </a:solidFill>
                <a:latin typeface="Montserrat"/>
                <a:ea typeface="Montserrat"/>
                <a:cs typeface="Montserrat"/>
                <a:sym typeface="Montserrat"/>
              </a:rPr>
              <a:t> tiempo real</a:t>
            </a:r>
            <a:r>
              <a:rPr b="0" i="0" lang="en-US" sz="1700" u="none" cap="none" strike="noStrike">
                <a:solidFill>
                  <a:srgbClr val="FFFFFF"/>
                </a:solidFill>
                <a:latin typeface="Montserrat"/>
                <a:ea typeface="Montserrat"/>
                <a:cs typeface="Montserrat"/>
                <a:sym typeface="Montserrat"/>
              </a:rPr>
              <a:t>, logrando que se ejecute en hardware sin modificaciones. Es ideal para virtualizar sistemas operativos no adaptados para trabajar con el hipervisor, asegurando compatibilidad total sin cambios en el software huésped. Sin embargo, esta traducción en tiempo real introduce una sobrecarga que puede reducir la eficiencia y el rendimiento respecto a métodos más directos.</a:t>
            </a:r>
            <a:endParaRPr/>
          </a:p>
        </p:txBody>
      </p:sp>
      <p:sp>
        <p:nvSpPr>
          <p:cNvPr id="329" name="Google Shape;329;p10"/>
          <p:cNvSpPr txBox="1"/>
          <p:nvPr/>
        </p:nvSpPr>
        <p:spPr>
          <a:xfrm>
            <a:off x="12422842" y="5574682"/>
            <a:ext cx="5241342" cy="30359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En la paravirtualización, el sistema operativo huésped se modifica para interactuar directamente con el hipervisor, lo que reduce la sobrecarga y mejora el rendimiento al </a:t>
            </a:r>
            <a:r>
              <a:rPr b="0" i="0" lang="en-US" sz="1700" u="none" cap="none" strike="noStrike">
                <a:solidFill>
                  <a:srgbClr val="67D3CD"/>
                </a:solidFill>
                <a:latin typeface="Montserrat"/>
                <a:ea typeface="Montserrat"/>
                <a:cs typeface="Montserrat"/>
                <a:sym typeface="Montserrat"/>
              </a:rPr>
              <a:t>eliminar la traducción</a:t>
            </a:r>
            <a:r>
              <a:rPr b="0" i="0" lang="en-US" sz="1700" u="none" cap="none" strike="noStrike">
                <a:solidFill>
                  <a:srgbClr val="FFFFFF"/>
                </a:solidFill>
                <a:latin typeface="Montserrat"/>
                <a:ea typeface="Montserrat"/>
                <a:cs typeface="Montserrat"/>
                <a:sym typeface="Montserrat"/>
              </a:rPr>
              <a:t> en tiempo real de instrucciones. Aunque es altamente eficiente, este método requiere modificar el código fuente del sistema operativo huésped, limitando su uso a sistemas que permitan dichas modificaciones.</a:t>
            </a:r>
            <a:endParaRPr/>
          </a:p>
        </p:txBody>
      </p:sp>
      <p:sp>
        <p:nvSpPr>
          <p:cNvPr id="330" name="Google Shape;330;p10"/>
          <p:cNvSpPr txBox="1"/>
          <p:nvPr/>
        </p:nvSpPr>
        <p:spPr>
          <a:xfrm>
            <a:off x="4812503" y="5128481"/>
            <a:ext cx="3565056" cy="317742"/>
          </a:xfrm>
          <a:prstGeom prst="rect">
            <a:avLst/>
          </a:prstGeom>
          <a:noFill/>
          <a:ln>
            <a:noFill/>
          </a:ln>
        </p:spPr>
        <p:txBody>
          <a:bodyPr anchorCtr="0" anchor="t" bIns="0" lIns="0" spcFirstLastPara="1" rIns="0" wrap="square" tIns="0">
            <a:spAutoFit/>
          </a:bodyPr>
          <a:lstStyle/>
          <a:p>
            <a:pPr indent="0" lvl="0" marL="0" marR="0" rtl="0" algn="l">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TRADUCCIÓN BINARIA </a:t>
            </a:r>
            <a:endParaRPr/>
          </a:p>
        </p:txBody>
      </p:sp>
      <p:sp>
        <p:nvSpPr>
          <p:cNvPr id="331" name="Google Shape;331;p10"/>
          <p:cNvSpPr txBox="1"/>
          <p:nvPr/>
        </p:nvSpPr>
        <p:spPr>
          <a:xfrm>
            <a:off x="12856167" y="5107708"/>
            <a:ext cx="3565056" cy="317742"/>
          </a:xfrm>
          <a:prstGeom prst="rect">
            <a:avLst/>
          </a:prstGeom>
          <a:noFill/>
          <a:ln>
            <a:noFill/>
          </a:ln>
        </p:spPr>
        <p:txBody>
          <a:bodyPr anchorCtr="0" anchor="t" bIns="0" lIns="0" spcFirstLastPara="1" rIns="0" wrap="square" tIns="0">
            <a:spAutoFit/>
          </a:bodyPr>
          <a:lstStyle/>
          <a:p>
            <a:pPr indent="0" lvl="0" marL="0" marR="0" rtl="0" algn="l">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PARAVIRTUALIZACIÓN</a:t>
            </a:r>
            <a:endParaRPr/>
          </a:p>
        </p:txBody>
      </p:sp>
      <p:sp>
        <p:nvSpPr>
          <p:cNvPr id="332" name="Google Shape;332;p10"/>
          <p:cNvSpPr txBox="1"/>
          <p:nvPr/>
        </p:nvSpPr>
        <p:spPr>
          <a:xfrm>
            <a:off x="1028700" y="1089979"/>
            <a:ext cx="16230600" cy="765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TRADUCCIÓN BINARIA Y PARAVIRTUALIZACIÓN</a:t>
            </a:r>
            <a:endParaRPr/>
          </a:p>
        </p:txBody>
      </p:sp>
      <p:cxnSp>
        <p:nvCxnSpPr>
          <p:cNvPr id="333" name="Google Shape;333;p10"/>
          <p:cNvCxnSpPr/>
          <p:nvPr/>
        </p:nvCxnSpPr>
        <p:spPr>
          <a:xfrm flipH="1">
            <a:off x="3795296" y="3643982"/>
            <a:ext cx="1046528" cy="543392"/>
          </a:xfrm>
          <a:prstGeom prst="straightConnector1">
            <a:avLst/>
          </a:prstGeom>
          <a:noFill/>
          <a:ln cap="flat" cmpd="sng" w="38100">
            <a:solidFill>
              <a:srgbClr val="B084CC"/>
            </a:solidFill>
            <a:prstDash val="solid"/>
            <a:round/>
            <a:headEnd len="med" w="med" type="stealth"/>
            <a:tailEnd len="sm" w="sm" type="none"/>
          </a:ln>
        </p:spPr>
      </p:cxnSp>
      <p:cxnSp>
        <p:nvCxnSpPr>
          <p:cNvPr id="334" name="Google Shape;334;p10"/>
          <p:cNvCxnSpPr/>
          <p:nvPr/>
        </p:nvCxnSpPr>
        <p:spPr>
          <a:xfrm flipH="1">
            <a:off x="13098930" y="3341655"/>
            <a:ext cx="1399960" cy="353320"/>
          </a:xfrm>
          <a:prstGeom prst="straightConnector1">
            <a:avLst/>
          </a:prstGeom>
          <a:noFill/>
          <a:ln cap="flat" cmpd="sng" w="38100">
            <a:solidFill>
              <a:srgbClr val="ACFDDB"/>
            </a:solidFill>
            <a:prstDash val="solid"/>
            <a:round/>
            <a:headEnd len="med" w="med" type="stealth"/>
            <a:tailEnd len="sm" w="sm" type="none"/>
          </a:ln>
        </p:spPr>
      </p:cxnSp>
      <p:pic>
        <p:nvPicPr>
          <p:cNvPr id="335" name="Google Shape;335;p10"/>
          <p:cNvPicPr preferRelativeResize="0"/>
          <p:nvPr/>
        </p:nvPicPr>
        <p:blipFill>
          <a:blip r:embed="rId6">
            <a:alphaModFix/>
          </a:blip>
          <a:stretch>
            <a:fillRect/>
          </a:stretch>
        </p:blipFill>
        <p:spPr>
          <a:xfrm>
            <a:off x="4919188" y="2414097"/>
            <a:ext cx="1821300" cy="1821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39" name="Shape 339"/>
        <p:cNvGrpSpPr/>
        <p:nvPr/>
      </p:nvGrpSpPr>
      <p:grpSpPr>
        <a:xfrm>
          <a:off x="0" y="0"/>
          <a:ext cx="0" cy="0"/>
          <a:chOff x="0" y="0"/>
          <a:chExt cx="0" cy="0"/>
        </a:xfrm>
      </p:grpSpPr>
      <p:sp>
        <p:nvSpPr>
          <p:cNvPr id="340" name="Google Shape;340;p11"/>
          <p:cNvSpPr/>
          <p:nvPr/>
        </p:nvSpPr>
        <p:spPr>
          <a:xfrm>
            <a:off x="10763231" y="-17153"/>
            <a:ext cx="7524769" cy="10410499"/>
          </a:xfrm>
          <a:custGeom>
            <a:rect b="b" l="l" r="r" t="t"/>
            <a:pathLst>
              <a:path extrusionOk="0" h="10410499" w="7524769">
                <a:moveTo>
                  <a:pt x="0" y="0"/>
                </a:moveTo>
                <a:lnTo>
                  <a:pt x="7524769" y="0"/>
                </a:lnTo>
                <a:lnTo>
                  <a:pt x="7524769" y="10410500"/>
                </a:lnTo>
                <a:lnTo>
                  <a:pt x="0" y="10410500"/>
                </a:lnTo>
                <a:lnTo>
                  <a:pt x="0" y="0"/>
                </a:lnTo>
                <a:close/>
              </a:path>
            </a:pathLst>
          </a:custGeom>
          <a:blipFill rotWithShape="1">
            <a:blip r:embed="rId3">
              <a:alphaModFix amt="82000"/>
            </a:blip>
            <a:stretch>
              <a:fillRect b="-39407" l="-43370" r="-42839" t="-40044"/>
            </a:stretch>
          </a:blipFill>
          <a:ln>
            <a:noFill/>
          </a:ln>
        </p:spPr>
      </p:sp>
      <p:grpSp>
        <p:nvGrpSpPr>
          <p:cNvPr id="341" name="Google Shape;341;p11"/>
          <p:cNvGrpSpPr/>
          <p:nvPr/>
        </p:nvGrpSpPr>
        <p:grpSpPr>
          <a:xfrm>
            <a:off x="12570968" y="2726834"/>
            <a:ext cx="3909294" cy="4765056"/>
            <a:chOff x="0" y="-19050"/>
            <a:chExt cx="1090728" cy="1329493"/>
          </a:xfrm>
        </p:grpSpPr>
        <p:sp>
          <p:nvSpPr>
            <p:cNvPr id="342" name="Google Shape;342;p11"/>
            <p:cNvSpPr/>
            <p:nvPr/>
          </p:nvSpPr>
          <p:spPr>
            <a:xfrm>
              <a:off x="0" y="0"/>
              <a:ext cx="1090728" cy="1310443"/>
            </a:xfrm>
            <a:custGeom>
              <a:rect b="b" l="l" r="r" t="t"/>
              <a:pathLst>
                <a:path extrusionOk="0" h="1310443" w="1090728">
                  <a:moveTo>
                    <a:pt x="99019" y="0"/>
                  </a:moveTo>
                  <a:lnTo>
                    <a:pt x="991708" y="0"/>
                  </a:lnTo>
                  <a:cubicBezTo>
                    <a:pt x="1017970" y="0"/>
                    <a:pt x="1043156" y="10432"/>
                    <a:pt x="1061726" y="29002"/>
                  </a:cubicBezTo>
                  <a:cubicBezTo>
                    <a:pt x="1080295" y="47572"/>
                    <a:pt x="1090728" y="72758"/>
                    <a:pt x="1090728" y="99019"/>
                  </a:cubicBezTo>
                  <a:lnTo>
                    <a:pt x="1090728" y="1211424"/>
                  </a:lnTo>
                  <a:cubicBezTo>
                    <a:pt x="1090728" y="1237685"/>
                    <a:pt x="1080295" y="1262871"/>
                    <a:pt x="1061726" y="1281441"/>
                  </a:cubicBezTo>
                  <a:cubicBezTo>
                    <a:pt x="1043156" y="1300011"/>
                    <a:pt x="1017970" y="1310443"/>
                    <a:pt x="991708" y="1310443"/>
                  </a:cubicBezTo>
                  <a:lnTo>
                    <a:pt x="99019" y="1310443"/>
                  </a:lnTo>
                  <a:cubicBezTo>
                    <a:pt x="72758" y="1310443"/>
                    <a:pt x="47572" y="1300011"/>
                    <a:pt x="29002" y="1281441"/>
                  </a:cubicBezTo>
                  <a:cubicBezTo>
                    <a:pt x="10432" y="1262871"/>
                    <a:pt x="0" y="1237685"/>
                    <a:pt x="0" y="1211424"/>
                  </a:cubicBezTo>
                  <a:lnTo>
                    <a:pt x="0" y="99019"/>
                  </a:lnTo>
                  <a:cubicBezTo>
                    <a:pt x="0" y="72758"/>
                    <a:pt x="10432" y="47572"/>
                    <a:pt x="29002" y="29002"/>
                  </a:cubicBezTo>
                  <a:cubicBezTo>
                    <a:pt x="47572" y="10432"/>
                    <a:pt x="72758" y="0"/>
                    <a:pt x="99019"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1"/>
            <p:cNvSpPr txBox="1"/>
            <p:nvPr/>
          </p:nvSpPr>
          <p:spPr>
            <a:xfrm>
              <a:off x="0" y="-19050"/>
              <a:ext cx="1090728" cy="132949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4" name="Google Shape;344;p11"/>
          <p:cNvGrpSpPr/>
          <p:nvPr/>
        </p:nvGrpSpPr>
        <p:grpSpPr>
          <a:xfrm>
            <a:off x="1028700" y="4766864"/>
            <a:ext cx="1136520" cy="1136520"/>
            <a:chOff x="0" y="0"/>
            <a:chExt cx="1515359" cy="1515359"/>
          </a:xfrm>
        </p:grpSpPr>
        <p:grpSp>
          <p:nvGrpSpPr>
            <p:cNvPr id="345" name="Google Shape;345;p11"/>
            <p:cNvGrpSpPr/>
            <p:nvPr/>
          </p:nvGrpSpPr>
          <p:grpSpPr>
            <a:xfrm>
              <a:off x="0" y="0"/>
              <a:ext cx="1515359" cy="1515359"/>
              <a:chOff x="0" y="0"/>
              <a:chExt cx="812800" cy="812800"/>
            </a:xfrm>
          </p:grpSpPr>
          <p:sp>
            <p:nvSpPr>
              <p:cNvPr id="346" name="Google Shape;346;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8" name="Google Shape;348;p11"/>
            <p:cNvSpPr/>
            <p:nvPr/>
          </p:nvSpPr>
          <p:spPr>
            <a:xfrm>
              <a:off x="314244" y="274227"/>
              <a:ext cx="886871" cy="891735"/>
            </a:xfrm>
            <a:custGeom>
              <a:rect b="b" l="l" r="r" t="t"/>
              <a:pathLst>
                <a:path extrusionOk="0" h="891735" w="886871">
                  <a:moveTo>
                    <a:pt x="0" y="0"/>
                  </a:moveTo>
                  <a:lnTo>
                    <a:pt x="886871" y="0"/>
                  </a:lnTo>
                  <a:lnTo>
                    <a:pt x="886871" y="891735"/>
                  </a:lnTo>
                  <a:lnTo>
                    <a:pt x="0" y="891735"/>
                  </a:lnTo>
                  <a:lnTo>
                    <a:pt x="0" y="0"/>
                  </a:lnTo>
                  <a:close/>
                </a:path>
              </a:pathLst>
            </a:custGeom>
            <a:blipFill rotWithShape="1">
              <a:blip r:embed="rId4">
                <a:alphaModFix/>
              </a:blip>
              <a:stretch>
                <a:fillRect b="0" l="0" r="0" t="0"/>
              </a:stretch>
            </a:blipFill>
            <a:ln>
              <a:noFill/>
            </a:ln>
          </p:spPr>
        </p:sp>
      </p:grpSp>
      <p:grpSp>
        <p:nvGrpSpPr>
          <p:cNvPr id="349" name="Google Shape;349;p11"/>
          <p:cNvGrpSpPr/>
          <p:nvPr/>
        </p:nvGrpSpPr>
        <p:grpSpPr>
          <a:xfrm>
            <a:off x="1028700" y="7087627"/>
            <a:ext cx="1136520" cy="1136520"/>
            <a:chOff x="0" y="0"/>
            <a:chExt cx="1515359" cy="1515359"/>
          </a:xfrm>
        </p:grpSpPr>
        <p:grpSp>
          <p:nvGrpSpPr>
            <p:cNvPr id="350" name="Google Shape;350;p11"/>
            <p:cNvGrpSpPr/>
            <p:nvPr/>
          </p:nvGrpSpPr>
          <p:grpSpPr>
            <a:xfrm>
              <a:off x="0" y="0"/>
              <a:ext cx="1515359" cy="1515359"/>
              <a:chOff x="0" y="0"/>
              <a:chExt cx="812800" cy="812800"/>
            </a:xfrm>
          </p:grpSpPr>
          <p:sp>
            <p:nvSpPr>
              <p:cNvPr id="351" name="Google Shape;351;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75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3" name="Google Shape;353;p11"/>
            <p:cNvSpPr/>
            <p:nvPr/>
          </p:nvSpPr>
          <p:spPr>
            <a:xfrm>
              <a:off x="314244" y="406156"/>
              <a:ext cx="886871" cy="703047"/>
            </a:xfrm>
            <a:custGeom>
              <a:rect b="b" l="l" r="r" t="t"/>
              <a:pathLst>
                <a:path extrusionOk="0" h="703047" w="886871">
                  <a:moveTo>
                    <a:pt x="0" y="0"/>
                  </a:moveTo>
                  <a:lnTo>
                    <a:pt x="886871" y="0"/>
                  </a:lnTo>
                  <a:lnTo>
                    <a:pt x="886871" y="703047"/>
                  </a:lnTo>
                  <a:lnTo>
                    <a:pt x="0" y="703047"/>
                  </a:lnTo>
                  <a:lnTo>
                    <a:pt x="0" y="0"/>
                  </a:lnTo>
                  <a:close/>
                </a:path>
              </a:pathLst>
            </a:custGeom>
            <a:blipFill rotWithShape="1">
              <a:blip r:embed="rId5">
                <a:alphaModFix/>
              </a:blip>
              <a:stretch>
                <a:fillRect b="0" l="0" r="0" t="0"/>
              </a:stretch>
            </a:blipFill>
            <a:ln>
              <a:noFill/>
            </a:ln>
          </p:spPr>
        </p:sp>
      </p:grpSp>
      <p:grpSp>
        <p:nvGrpSpPr>
          <p:cNvPr id="354" name="Google Shape;354;p11"/>
          <p:cNvGrpSpPr/>
          <p:nvPr/>
        </p:nvGrpSpPr>
        <p:grpSpPr>
          <a:xfrm>
            <a:off x="1028700" y="3151489"/>
            <a:ext cx="1136520" cy="1136520"/>
            <a:chOff x="0" y="0"/>
            <a:chExt cx="1515359" cy="1515359"/>
          </a:xfrm>
        </p:grpSpPr>
        <p:grpSp>
          <p:nvGrpSpPr>
            <p:cNvPr id="355" name="Google Shape;355;p11"/>
            <p:cNvGrpSpPr/>
            <p:nvPr/>
          </p:nvGrpSpPr>
          <p:grpSpPr>
            <a:xfrm>
              <a:off x="0" y="0"/>
              <a:ext cx="1515359" cy="1515359"/>
              <a:chOff x="0" y="0"/>
              <a:chExt cx="812800" cy="812800"/>
            </a:xfrm>
          </p:grpSpPr>
          <p:sp>
            <p:nvSpPr>
              <p:cNvPr id="356" name="Google Shape;356;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8" name="Google Shape;358;p11"/>
            <p:cNvSpPr/>
            <p:nvPr/>
          </p:nvSpPr>
          <p:spPr>
            <a:xfrm>
              <a:off x="314244" y="315050"/>
              <a:ext cx="886871" cy="885259"/>
            </a:xfrm>
            <a:custGeom>
              <a:rect b="b" l="l" r="r" t="t"/>
              <a:pathLst>
                <a:path extrusionOk="0" h="885259" w="886871">
                  <a:moveTo>
                    <a:pt x="0" y="0"/>
                  </a:moveTo>
                  <a:lnTo>
                    <a:pt x="886871" y="0"/>
                  </a:lnTo>
                  <a:lnTo>
                    <a:pt x="886871" y="885259"/>
                  </a:lnTo>
                  <a:lnTo>
                    <a:pt x="0" y="885259"/>
                  </a:lnTo>
                  <a:lnTo>
                    <a:pt x="0" y="0"/>
                  </a:lnTo>
                  <a:close/>
                </a:path>
              </a:pathLst>
            </a:custGeom>
            <a:blipFill rotWithShape="1">
              <a:blip r:embed="rId6">
                <a:alphaModFix/>
              </a:blip>
              <a:stretch>
                <a:fillRect b="0" l="0" r="0" t="0"/>
              </a:stretch>
            </a:blipFill>
            <a:ln>
              <a:noFill/>
            </a:ln>
          </p:spPr>
        </p:sp>
      </p:grpSp>
      <p:sp>
        <p:nvSpPr>
          <p:cNvPr id="359" name="Google Shape;359;p11"/>
          <p:cNvSpPr txBox="1"/>
          <p:nvPr/>
        </p:nvSpPr>
        <p:spPr>
          <a:xfrm>
            <a:off x="1028700" y="1019175"/>
            <a:ext cx="7609156" cy="1527175"/>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TRADUCCIÓN BINARIA</a:t>
            </a:r>
            <a:endParaRPr/>
          </a:p>
        </p:txBody>
      </p:sp>
      <p:sp>
        <p:nvSpPr>
          <p:cNvPr id="360" name="Google Shape;360;p11"/>
          <p:cNvSpPr txBox="1"/>
          <p:nvPr/>
        </p:nvSpPr>
        <p:spPr>
          <a:xfrm>
            <a:off x="2479862" y="3461238"/>
            <a:ext cx="7618506" cy="110236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Hipervisores como </a:t>
            </a:r>
            <a:r>
              <a:rPr b="1" i="0" lang="en-US" sz="1700" u="none" cap="none" strike="noStrike">
                <a:solidFill>
                  <a:srgbClr val="FFFFFF"/>
                </a:solidFill>
                <a:latin typeface="Montserrat"/>
                <a:ea typeface="Montserrat"/>
                <a:cs typeface="Montserrat"/>
                <a:sym typeface="Montserrat"/>
              </a:rPr>
              <a:t>VMware </a:t>
            </a:r>
            <a:r>
              <a:rPr b="0" i="0" lang="en-US" sz="1700" u="none" cap="none" strike="noStrike">
                <a:solidFill>
                  <a:srgbClr val="FFFFFF"/>
                </a:solidFill>
                <a:latin typeface="Montserrat"/>
                <a:ea typeface="Montserrat"/>
                <a:cs typeface="Montserrat"/>
                <a:sym typeface="Montserrat"/>
              </a:rPr>
              <a:t>y </a:t>
            </a:r>
            <a:r>
              <a:rPr b="1" i="0" lang="en-US" sz="1700" u="none" cap="none" strike="noStrike">
                <a:solidFill>
                  <a:srgbClr val="FFFFFF"/>
                </a:solidFill>
                <a:latin typeface="Montserrat"/>
                <a:ea typeface="Montserrat"/>
                <a:cs typeface="Montserrat"/>
                <a:sym typeface="Montserrat"/>
              </a:rPr>
              <a:t>QEMU </a:t>
            </a:r>
            <a:r>
              <a:rPr b="0" i="0" lang="en-US" sz="1700" u="none" cap="none" strike="noStrike">
                <a:solidFill>
                  <a:srgbClr val="FFFFFF"/>
                </a:solidFill>
                <a:latin typeface="Montserrat"/>
                <a:ea typeface="Montserrat"/>
                <a:cs typeface="Montserrat"/>
                <a:sym typeface="Montserrat"/>
              </a:rPr>
              <a:t>implementan traducción binaria para ofrecer soporte a una amplia gama de sistemas operativos, permitiendo a los usuarios ejecutar diversas plataformas en la misma infraestructura de hardware.</a:t>
            </a:r>
            <a:endParaRPr/>
          </a:p>
        </p:txBody>
      </p:sp>
      <p:sp>
        <p:nvSpPr>
          <p:cNvPr id="361" name="Google Shape;361;p11"/>
          <p:cNvSpPr txBox="1"/>
          <p:nvPr/>
        </p:nvSpPr>
        <p:spPr>
          <a:xfrm>
            <a:off x="2479862" y="2983093"/>
            <a:ext cx="6057704" cy="317742"/>
          </a:xfrm>
          <a:prstGeom prst="rect">
            <a:avLst/>
          </a:prstGeom>
          <a:noFill/>
          <a:ln>
            <a:noFill/>
          </a:ln>
        </p:spPr>
        <p:txBody>
          <a:bodyPr anchorCtr="0" anchor="t" bIns="0" lIns="0" spcFirstLastPara="1" rIns="0" wrap="square" tIns="0">
            <a:spAutoFit/>
          </a:bodyPr>
          <a:lstStyle/>
          <a:p>
            <a:pPr indent="0" lvl="0" marL="0" marR="0" rtl="0" algn="l">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IMPLEMENTACIONES PRÁCTICAS</a:t>
            </a:r>
            <a:endParaRPr/>
          </a:p>
        </p:txBody>
      </p:sp>
      <p:sp>
        <p:nvSpPr>
          <p:cNvPr id="362" name="Google Shape;362;p11"/>
          <p:cNvSpPr txBox="1"/>
          <p:nvPr/>
        </p:nvSpPr>
        <p:spPr>
          <a:xfrm>
            <a:off x="2479862" y="6941185"/>
            <a:ext cx="6057704" cy="317742"/>
          </a:xfrm>
          <a:prstGeom prst="rect">
            <a:avLst/>
          </a:prstGeom>
          <a:noFill/>
          <a:ln>
            <a:noFill/>
          </a:ln>
        </p:spPr>
        <p:txBody>
          <a:bodyPr anchorCtr="0" anchor="t" bIns="0" lIns="0" spcFirstLastPara="1" rIns="0" wrap="square" tIns="0">
            <a:spAutoFit/>
          </a:bodyPr>
          <a:lstStyle/>
          <a:p>
            <a:pPr indent="0" lvl="0" marL="0" marR="0" rtl="0" algn="l">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USO EN ENTORNOS DIVERSOS</a:t>
            </a:r>
            <a:endParaRPr/>
          </a:p>
        </p:txBody>
      </p:sp>
      <p:sp>
        <p:nvSpPr>
          <p:cNvPr id="363" name="Google Shape;363;p11"/>
          <p:cNvSpPr txBox="1"/>
          <p:nvPr/>
        </p:nvSpPr>
        <p:spPr>
          <a:xfrm>
            <a:off x="2479862" y="4766694"/>
            <a:ext cx="6057704" cy="317742"/>
          </a:xfrm>
          <a:prstGeom prst="rect">
            <a:avLst/>
          </a:prstGeom>
          <a:noFill/>
          <a:ln>
            <a:noFill/>
          </a:ln>
        </p:spPr>
        <p:txBody>
          <a:bodyPr anchorCtr="0" anchor="t" bIns="0" lIns="0" spcFirstLastPara="1" rIns="0" wrap="square" tIns="0">
            <a:spAutoFit/>
          </a:bodyPr>
          <a:lstStyle/>
          <a:p>
            <a:pPr indent="0" lvl="0" marL="0" marR="0" rtl="0" algn="l">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EFICIENCIA Y RENDIMIENTO</a:t>
            </a:r>
            <a:endParaRPr/>
          </a:p>
        </p:txBody>
      </p:sp>
      <p:sp>
        <p:nvSpPr>
          <p:cNvPr id="364" name="Google Shape;364;p11"/>
          <p:cNvSpPr txBox="1"/>
          <p:nvPr/>
        </p:nvSpPr>
        <p:spPr>
          <a:xfrm>
            <a:off x="12969861" y="3854527"/>
            <a:ext cx="3111509" cy="303593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Aunque permite ejecutar sistemas operativos no diseñados para entornos virtualizados, este método puede llevar a una</a:t>
            </a:r>
            <a:r>
              <a:rPr b="0" i="0" lang="en-US" sz="1700" u="none" cap="none" strike="noStrike">
                <a:solidFill>
                  <a:srgbClr val="ACFDDB"/>
                </a:solidFill>
                <a:latin typeface="Montserrat"/>
                <a:ea typeface="Montserrat"/>
                <a:cs typeface="Montserrat"/>
                <a:sym typeface="Montserrat"/>
              </a:rPr>
              <a:t> pérdida de compatibilidad</a:t>
            </a:r>
            <a:r>
              <a:rPr b="0" i="0" lang="en-US" sz="1700" u="none" cap="none" strike="noStrike">
                <a:solidFill>
                  <a:srgbClr val="FFFFFF"/>
                </a:solidFill>
                <a:latin typeface="Montserrat"/>
                <a:ea typeface="Montserrat"/>
                <a:cs typeface="Montserrat"/>
                <a:sym typeface="Montserrat"/>
              </a:rPr>
              <a:t> con ciertas aplicaciones que dependen de instrucciones de hardware específicas</a:t>
            </a:r>
            <a:endParaRPr/>
          </a:p>
        </p:txBody>
      </p:sp>
      <p:sp>
        <p:nvSpPr>
          <p:cNvPr id="365" name="Google Shape;365;p11"/>
          <p:cNvSpPr txBox="1"/>
          <p:nvPr/>
        </p:nvSpPr>
        <p:spPr>
          <a:xfrm>
            <a:off x="12969707" y="3361773"/>
            <a:ext cx="3111817" cy="317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2000" u="none" cap="none" strike="noStrike">
                <a:solidFill>
                  <a:srgbClr val="FFFFFF"/>
                </a:solidFill>
                <a:latin typeface="Montserrat"/>
                <a:ea typeface="Montserrat"/>
                <a:cs typeface="Montserrat"/>
                <a:sym typeface="Montserrat"/>
              </a:rPr>
              <a:t>¿Sabías qué?</a:t>
            </a:r>
            <a:endParaRPr/>
          </a:p>
        </p:txBody>
      </p:sp>
      <p:sp>
        <p:nvSpPr>
          <p:cNvPr id="366" name="Google Shape;366;p11"/>
          <p:cNvSpPr txBox="1"/>
          <p:nvPr/>
        </p:nvSpPr>
        <p:spPr>
          <a:xfrm>
            <a:off x="2479862" y="5124450"/>
            <a:ext cx="7618506" cy="165481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Aunque la traducción binaria permite ejecutar sistemas operativos sin modificaciones, introduce una sobrecarga en el rendimiento al requerir que cada instrucción del sistema huésped sea interceptada y traducida en tiempo real, lo que puede ralentizar operaciones, especialmente en aplicaciones de alto rendimiento.</a:t>
            </a:r>
            <a:endParaRPr/>
          </a:p>
        </p:txBody>
      </p:sp>
      <p:sp>
        <p:nvSpPr>
          <p:cNvPr id="367" name="Google Shape;367;p11"/>
          <p:cNvSpPr txBox="1"/>
          <p:nvPr/>
        </p:nvSpPr>
        <p:spPr>
          <a:xfrm>
            <a:off x="2479862" y="7239877"/>
            <a:ext cx="6429345" cy="137858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Este método es común en hipervisores que necesitan soportar múltiples sistemas operativos y configuraciones, siendo útil en la virtualización de escritorios y servidores con diferentes tipos de software.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71" name="Shape 371"/>
        <p:cNvGrpSpPr/>
        <p:nvPr/>
      </p:nvGrpSpPr>
      <p:grpSpPr>
        <a:xfrm>
          <a:off x="0" y="0"/>
          <a:ext cx="0" cy="0"/>
          <a:chOff x="0" y="0"/>
          <a:chExt cx="0" cy="0"/>
        </a:xfrm>
      </p:grpSpPr>
      <p:cxnSp>
        <p:nvCxnSpPr>
          <p:cNvPr id="372" name="Google Shape;372;p12"/>
          <p:cNvCxnSpPr/>
          <p:nvPr/>
        </p:nvCxnSpPr>
        <p:spPr>
          <a:xfrm rot="10800000">
            <a:off x="1028700" y="5381640"/>
            <a:ext cx="7720991" cy="0"/>
          </a:xfrm>
          <a:prstGeom prst="straightConnector1">
            <a:avLst/>
          </a:prstGeom>
          <a:noFill/>
          <a:ln cap="flat" cmpd="sng" w="9525">
            <a:solidFill>
              <a:srgbClr val="FFFFFF"/>
            </a:solidFill>
            <a:prstDash val="lgDash"/>
            <a:round/>
            <a:headEnd len="sm" w="sm" type="none"/>
            <a:tailEnd len="sm" w="sm" type="none"/>
          </a:ln>
        </p:spPr>
      </p:cxnSp>
      <p:cxnSp>
        <p:nvCxnSpPr>
          <p:cNvPr id="373" name="Google Shape;373;p12"/>
          <p:cNvCxnSpPr/>
          <p:nvPr/>
        </p:nvCxnSpPr>
        <p:spPr>
          <a:xfrm rot="10800000">
            <a:off x="1028700" y="7563742"/>
            <a:ext cx="7720991" cy="0"/>
          </a:xfrm>
          <a:prstGeom prst="straightConnector1">
            <a:avLst/>
          </a:prstGeom>
          <a:noFill/>
          <a:ln cap="flat" cmpd="sng" w="9525">
            <a:solidFill>
              <a:srgbClr val="FFFFFF"/>
            </a:solidFill>
            <a:prstDash val="lgDash"/>
            <a:round/>
            <a:headEnd len="sm" w="sm" type="none"/>
            <a:tailEnd len="sm" w="sm" type="none"/>
          </a:ln>
        </p:spPr>
      </p:cxnSp>
      <p:cxnSp>
        <p:nvCxnSpPr>
          <p:cNvPr id="374" name="Google Shape;374;p12"/>
          <p:cNvCxnSpPr/>
          <p:nvPr/>
        </p:nvCxnSpPr>
        <p:spPr>
          <a:xfrm rot="10800000">
            <a:off x="1028700" y="9469619"/>
            <a:ext cx="7720991" cy="0"/>
          </a:xfrm>
          <a:prstGeom prst="straightConnector1">
            <a:avLst/>
          </a:prstGeom>
          <a:noFill/>
          <a:ln cap="flat" cmpd="sng" w="9525">
            <a:solidFill>
              <a:srgbClr val="FFFFFF"/>
            </a:solidFill>
            <a:prstDash val="lgDash"/>
            <a:round/>
            <a:headEnd len="sm" w="sm" type="none"/>
            <a:tailEnd len="sm" w="sm" type="none"/>
          </a:ln>
        </p:spPr>
      </p:cxnSp>
      <p:sp>
        <p:nvSpPr>
          <p:cNvPr id="375" name="Google Shape;375;p12"/>
          <p:cNvSpPr/>
          <p:nvPr/>
        </p:nvSpPr>
        <p:spPr>
          <a:xfrm>
            <a:off x="9705287" y="2572517"/>
            <a:ext cx="7960894" cy="5970671"/>
          </a:xfrm>
          <a:custGeom>
            <a:rect b="b" l="l" r="r" t="t"/>
            <a:pathLst>
              <a:path extrusionOk="0" h="5970671" w="7960894">
                <a:moveTo>
                  <a:pt x="0" y="0"/>
                </a:moveTo>
                <a:lnTo>
                  <a:pt x="7960894" y="0"/>
                </a:lnTo>
                <a:lnTo>
                  <a:pt x="7960894" y="5970671"/>
                </a:lnTo>
                <a:lnTo>
                  <a:pt x="0" y="5970671"/>
                </a:lnTo>
                <a:lnTo>
                  <a:pt x="0" y="0"/>
                </a:lnTo>
                <a:close/>
              </a:path>
            </a:pathLst>
          </a:custGeom>
          <a:blipFill rotWithShape="1">
            <a:blip r:embed="rId3">
              <a:alphaModFix/>
            </a:blip>
            <a:stretch>
              <a:fillRect b="0" l="0" r="0" t="0"/>
            </a:stretch>
          </a:blipFill>
          <a:ln>
            <a:noFill/>
          </a:ln>
        </p:spPr>
      </p:sp>
      <p:sp>
        <p:nvSpPr>
          <p:cNvPr id="376" name="Google Shape;376;p12"/>
          <p:cNvSpPr txBox="1"/>
          <p:nvPr/>
        </p:nvSpPr>
        <p:spPr>
          <a:xfrm>
            <a:off x="1028700" y="1470979"/>
            <a:ext cx="8115300" cy="765175"/>
          </a:xfrm>
          <a:prstGeom prst="rect">
            <a:avLst/>
          </a:prstGeom>
          <a:noFill/>
          <a:ln>
            <a:noFill/>
          </a:ln>
        </p:spPr>
        <p:txBody>
          <a:bodyPr anchorCtr="0" anchor="t" bIns="0" lIns="0" spcFirstLastPara="1" rIns="0" wrap="square" tIns="0">
            <a:spAutoFit/>
          </a:bodyPr>
          <a:lstStyle/>
          <a:p>
            <a:pPr indent="0" lvl="0" marL="0" marR="0" rtl="0" algn="l">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PARAVIRTUALIZACIÓN</a:t>
            </a:r>
            <a:endParaRPr/>
          </a:p>
        </p:txBody>
      </p:sp>
      <p:sp>
        <p:nvSpPr>
          <p:cNvPr id="377" name="Google Shape;377;p12"/>
          <p:cNvSpPr txBox="1"/>
          <p:nvPr/>
        </p:nvSpPr>
        <p:spPr>
          <a:xfrm>
            <a:off x="1028700" y="3275717"/>
            <a:ext cx="7720991" cy="19310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La paravirtualización mejora el rendimiento al permitir que el sistema operativo huésped se comunique directamente con el hipervisor. Esto reduce la necesidad de traducir instrucciones en tiempo real, lo que disminuye la latencia y mejora la eficiencia general del sistema. Los procesos pueden ejecutarse más rápidamente, lo que es crucial para aplicaciones que requieren un rendimiento intenso.</a:t>
            </a:r>
            <a:endParaRPr/>
          </a:p>
        </p:txBody>
      </p:sp>
      <p:sp>
        <p:nvSpPr>
          <p:cNvPr id="378" name="Google Shape;378;p12"/>
          <p:cNvSpPr txBox="1"/>
          <p:nvPr/>
        </p:nvSpPr>
        <p:spPr>
          <a:xfrm>
            <a:off x="1028700" y="2806899"/>
            <a:ext cx="7720991" cy="317742"/>
          </a:xfrm>
          <a:prstGeom prst="rect">
            <a:avLst/>
          </a:prstGeom>
          <a:noFill/>
          <a:ln>
            <a:noFill/>
          </a:ln>
        </p:spPr>
        <p:txBody>
          <a:bodyPr anchorCtr="0" anchor="t" bIns="0" lIns="0" spcFirstLastPara="1" rIns="0" wrap="square" tIns="0">
            <a:spAutoFit/>
          </a:bodyPr>
          <a:lstStyle/>
          <a:p>
            <a:pPr indent="0" lvl="0" marL="0" marR="0" rtl="0" algn="l">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EFICIENCIA AUMENTADA</a:t>
            </a:r>
            <a:endParaRPr/>
          </a:p>
        </p:txBody>
      </p:sp>
      <p:sp>
        <p:nvSpPr>
          <p:cNvPr id="379" name="Google Shape;379;p12"/>
          <p:cNvSpPr txBox="1"/>
          <p:nvPr/>
        </p:nvSpPr>
        <p:spPr>
          <a:xfrm>
            <a:off x="1028700" y="5538803"/>
            <a:ext cx="7720991" cy="317742"/>
          </a:xfrm>
          <a:prstGeom prst="rect">
            <a:avLst/>
          </a:prstGeom>
          <a:noFill/>
          <a:ln>
            <a:noFill/>
          </a:ln>
        </p:spPr>
        <p:txBody>
          <a:bodyPr anchorCtr="0" anchor="t" bIns="0" lIns="0" spcFirstLastPara="1" rIns="0" wrap="square" tIns="0">
            <a:spAutoFit/>
          </a:bodyPr>
          <a:lstStyle/>
          <a:p>
            <a:pPr indent="0" lvl="0" marL="0" marR="0" rtl="0" algn="l">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MODIFICACIONES NECESARIAS</a:t>
            </a:r>
            <a:endParaRPr/>
          </a:p>
        </p:txBody>
      </p:sp>
      <p:sp>
        <p:nvSpPr>
          <p:cNvPr id="380" name="Google Shape;380;p12"/>
          <p:cNvSpPr txBox="1"/>
          <p:nvPr/>
        </p:nvSpPr>
        <p:spPr>
          <a:xfrm>
            <a:off x="1028700" y="6008945"/>
            <a:ext cx="7720991" cy="137858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Requiere que el sistema operativo huésped sea adaptado o modificado, lo que significa que no todos los sistemas operativos son compatibles. Esto puede ser un obstáculo en entornos donde se utilizan sistemas operativos propietarios o donde no se tiene acceso al código fuente para realizar modificaciones.</a:t>
            </a:r>
            <a:endParaRPr/>
          </a:p>
        </p:txBody>
      </p:sp>
      <p:sp>
        <p:nvSpPr>
          <p:cNvPr id="381" name="Google Shape;381;p12"/>
          <p:cNvSpPr txBox="1"/>
          <p:nvPr/>
        </p:nvSpPr>
        <p:spPr>
          <a:xfrm>
            <a:off x="1028700" y="7720905"/>
            <a:ext cx="7720991" cy="317742"/>
          </a:xfrm>
          <a:prstGeom prst="rect">
            <a:avLst/>
          </a:prstGeom>
          <a:noFill/>
          <a:ln>
            <a:noFill/>
          </a:ln>
        </p:spPr>
        <p:txBody>
          <a:bodyPr anchorCtr="0" anchor="t" bIns="0" lIns="0" spcFirstLastPara="1" rIns="0" wrap="square" tIns="0">
            <a:spAutoFit/>
          </a:bodyPr>
          <a:lstStyle/>
          <a:p>
            <a:pPr indent="0" lvl="0" marL="0" marR="0" rtl="0" algn="l">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IDEAL PARA ENTORNOS CONTROLADOS</a:t>
            </a:r>
            <a:endParaRPr/>
          </a:p>
        </p:txBody>
      </p:sp>
      <p:sp>
        <p:nvSpPr>
          <p:cNvPr id="382" name="Google Shape;382;p12"/>
          <p:cNvSpPr txBox="1"/>
          <p:nvPr/>
        </p:nvSpPr>
        <p:spPr>
          <a:xfrm>
            <a:off x="1028700" y="8191047"/>
            <a:ext cx="7720991" cy="110236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Es más adecuada para entornos empresariales donde se pueden implementar y gestionar cambios en el software. Esto permite a las organizaciones maximizar el rendimiento y la eficiencia de sus aplicaciones críticas.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35d07f1e3da_0_13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88" name="Google Shape;388;g35d07f1e3da_0_137"/>
          <p:cNvSpPr/>
          <p:nvPr/>
        </p:nvSpPr>
        <p:spPr>
          <a:xfrm rot="931907">
            <a:off x="-5937582" y="-3092614"/>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389" name="Google Shape;389;g35d07f1e3da_0_137"/>
          <p:cNvSpPr/>
          <p:nvPr/>
        </p:nvSpPr>
        <p:spPr>
          <a:xfrm rot="931907">
            <a:off x="16285766" y="5630925"/>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390" name="Google Shape;390;g35d07f1e3da_0_137"/>
          <p:cNvSpPr txBox="1"/>
          <p:nvPr/>
        </p:nvSpPr>
        <p:spPr>
          <a:xfrm>
            <a:off x="4572000" y="3612750"/>
            <a:ext cx="12533100" cy="3061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9000"/>
              <a:buFont typeface="Arial"/>
              <a:buNone/>
            </a:pPr>
            <a:r>
              <a:rPr b="1" lang="en-US" sz="9000">
                <a:solidFill>
                  <a:srgbClr val="FFFFFF"/>
                </a:solidFill>
              </a:rPr>
              <a:t>Ejemplo Guiado</a:t>
            </a:r>
            <a:r>
              <a:rPr b="1" i="0" lang="en-US" sz="9000" u="none" cap="none" strike="noStrike">
                <a:solidFill>
                  <a:srgbClr val="FFFFFF"/>
                </a:solidFill>
                <a:latin typeface="Arial"/>
                <a:ea typeface="Arial"/>
                <a:cs typeface="Arial"/>
                <a:sym typeface="Arial"/>
              </a:rPr>
              <a:t>: </a:t>
            </a:r>
            <a:br>
              <a:rPr b="1" i="0" lang="en-US" sz="9000" u="none" cap="none" strike="noStrike">
                <a:solidFill>
                  <a:srgbClr val="FFFFFF"/>
                </a:solidFill>
                <a:latin typeface="Arial"/>
                <a:ea typeface="Arial"/>
                <a:cs typeface="Arial"/>
                <a:sym typeface="Arial"/>
              </a:rPr>
            </a:br>
            <a:r>
              <a:rPr b="1" lang="en-US" sz="9000">
                <a:solidFill>
                  <a:srgbClr val="FFFFFF"/>
                </a:solidFill>
              </a:rPr>
              <a:t>API Rest en C</a:t>
            </a:r>
            <a:endParaRPr b="0" i="0" sz="8600" u="none" cap="none" strike="noStrike">
              <a:solidFill>
                <a:srgbClr val="FFFFFF"/>
              </a:solidFill>
              <a:latin typeface="Arial"/>
              <a:ea typeface="Arial"/>
              <a:cs typeface="Arial"/>
              <a:sym typeface="Arial"/>
            </a:endParaRPr>
          </a:p>
        </p:txBody>
      </p:sp>
      <p:pic>
        <p:nvPicPr>
          <p:cNvPr id="391" name="Google Shape;391;g35d07f1e3da_0_137"/>
          <p:cNvPicPr preferRelativeResize="0"/>
          <p:nvPr/>
        </p:nvPicPr>
        <p:blipFill rotWithShape="1">
          <a:blip r:embed="rId5">
            <a:alphaModFix/>
          </a:blip>
          <a:srcRect b="0" l="0" r="0" t="0"/>
          <a:stretch/>
        </p:blipFill>
        <p:spPr>
          <a:xfrm>
            <a:off x="1782825" y="3924300"/>
            <a:ext cx="2438400" cy="2438400"/>
          </a:xfrm>
          <a:prstGeom prst="rect">
            <a:avLst/>
          </a:prstGeom>
          <a:noFill/>
          <a:ln>
            <a:noFill/>
          </a:ln>
        </p:spPr>
      </p:pic>
      <p:sp>
        <p:nvSpPr>
          <p:cNvPr id="392" name="Google Shape;392;g35d07f1e3da_0_137"/>
          <p:cNvSpPr/>
          <p:nvPr/>
        </p:nvSpPr>
        <p:spPr>
          <a:xfrm>
            <a:off x="19015645" y="-4"/>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6">
              <a:alphaModFix/>
            </a:blip>
            <a:stretch>
              <a:fillRect b="0" l="0" r="0" t="0"/>
            </a:stretch>
          </a:blipFill>
          <a:ln>
            <a:noFill/>
          </a:ln>
        </p:spPr>
      </p:sp>
      <p:sp>
        <p:nvSpPr>
          <p:cNvPr id="393" name="Google Shape;393;g35d07f1e3da_0_137"/>
          <p:cNvSpPr txBox="1"/>
          <p:nvPr/>
        </p:nvSpPr>
        <p:spPr>
          <a:xfrm>
            <a:off x="19709761" y="1108428"/>
            <a:ext cx="3238200" cy="29145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2014"/>
              <a:buFont typeface="Arial"/>
              <a:buNone/>
            </a:pPr>
            <a:r>
              <a:rPr b="0" i="0" lang="en-US" sz="2014" u="none" cap="none" strike="noStrike">
                <a:solidFill>
                  <a:srgbClr val="131416"/>
                </a:solidFill>
                <a:latin typeface="Open Sans"/>
                <a:ea typeface="Open Sans"/>
                <a:cs typeface="Open Sans"/>
                <a:sym typeface="Open Sans"/>
              </a:rPr>
              <a:t>Parte de la Taxonomía de Bloom nos habla de la parte de crear (llevar a la realidad la teoría aprendida) trata de dar ejemplos de este estilo, si aplican </a:t>
            </a:r>
            <a:endParaRPr b="0" i="0" sz="1400" u="none" cap="none" strike="noStrike">
              <a:solidFill>
                <a:srgbClr val="000000"/>
              </a:solidFill>
              <a:latin typeface="Arial"/>
              <a:ea typeface="Arial"/>
              <a:cs typeface="Arial"/>
              <a:sym typeface="Arial"/>
            </a:endParaRPr>
          </a:p>
        </p:txBody>
      </p:sp>
      <p:sp>
        <p:nvSpPr>
          <p:cNvPr id="394" name="Google Shape;394;g35d07f1e3da_0_137"/>
          <p:cNvSpPr txBox="1"/>
          <p:nvPr/>
        </p:nvSpPr>
        <p:spPr>
          <a:xfrm>
            <a:off x="4457700" y="10706100"/>
            <a:ext cx="735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https://create.kahoot.it/details/virtualizacion/c6dbd8f2-ee00-4631-90de-5eb1966b5c82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98" name="Shape 398"/>
        <p:cNvGrpSpPr/>
        <p:nvPr/>
      </p:nvGrpSpPr>
      <p:grpSpPr>
        <a:xfrm>
          <a:off x="0" y="0"/>
          <a:ext cx="0" cy="0"/>
          <a:chOff x="0" y="0"/>
          <a:chExt cx="0" cy="0"/>
        </a:xfrm>
      </p:grpSpPr>
      <p:sp>
        <p:nvSpPr>
          <p:cNvPr id="399" name="Google Shape;399;g35c8c40ff1b_0_0"/>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400" name="Google Shape;400;g35c8c40ff1b_0_0"/>
          <p:cNvSpPr txBox="1"/>
          <p:nvPr/>
        </p:nvSpPr>
        <p:spPr>
          <a:xfrm>
            <a:off x="2293040" y="10064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CONCEPTOS CLAVE APRENDIDOS</a:t>
            </a:r>
            <a:endParaRPr b="0" i="0" sz="4900" u="none" cap="none" strike="noStrike">
              <a:solidFill>
                <a:srgbClr val="FFFFFF"/>
              </a:solidFill>
              <a:latin typeface="Arial"/>
              <a:ea typeface="Arial"/>
              <a:cs typeface="Arial"/>
              <a:sym typeface="Arial"/>
            </a:endParaRPr>
          </a:p>
        </p:txBody>
      </p:sp>
      <p:grpSp>
        <p:nvGrpSpPr>
          <p:cNvPr id="401" name="Google Shape;401;g35c8c40ff1b_0_0"/>
          <p:cNvGrpSpPr/>
          <p:nvPr/>
        </p:nvGrpSpPr>
        <p:grpSpPr>
          <a:xfrm>
            <a:off x="2695525" y="2304374"/>
            <a:ext cx="12896949" cy="6505845"/>
            <a:chOff x="0" y="-19050"/>
            <a:chExt cx="1956900" cy="2395201"/>
          </a:xfrm>
        </p:grpSpPr>
        <p:sp>
          <p:nvSpPr>
            <p:cNvPr id="402" name="Google Shape;402;g35c8c40ff1b_0_0"/>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g35c8c40ff1b_0_0"/>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04" name="Google Shape;404;g35c8c40ff1b_0_0"/>
          <p:cNvSpPr txBox="1"/>
          <p:nvPr/>
        </p:nvSpPr>
        <p:spPr>
          <a:xfrm>
            <a:off x="2826375" y="2469900"/>
            <a:ext cx="12553200" cy="6187800"/>
          </a:xfrm>
          <a:prstGeom prst="rect">
            <a:avLst/>
          </a:prstGeom>
          <a:noFill/>
          <a:ln>
            <a:noFill/>
          </a:ln>
        </p:spPr>
        <p:txBody>
          <a:bodyPr anchorCtr="0" anchor="t" bIns="91425" lIns="91425" spcFirstLastPara="1" rIns="91425" wrap="square" tIns="91425">
            <a:spAutoFit/>
          </a:bodyPr>
          <a:lstStyle/>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Virtualización: </a:t>
            </a:r>
            <a:r>
              <a:rPr lang="en-US" sz="2600">
                <a:solidFill>
                  <a:schemeClr val="lt1"/>
                </a:solidFill>
              </a:rPr>
              <a:t>La virtualización permite ejecutar múltiples sistemas operativos y aplicaciones simultáneamente en una sola máquina física mediante la creación de entornos virtuales que simulan hardware.</a:t>
            </a:r>
            <a:endParaRPr sz="2600">
              <a:solidFill>
                <a:schemeClr val="lt1"/>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Hipervisores y Máquinas Virtuales (VMs): </a:t>
            </a:r>
            <a:r>
              <a:rPr lang="en-US" sz="2600">
                <a:solidFill>
                  <a:schemeClr val="lt1"/>
                </a:solidFill>
              </a:rPr>
              <a:t>Los hipervisores son software que crean y gestionan máquinas virtuales, distribuyendo recursos físicos entre ellas. Existen dos tipos:</a:t>
            </a:r>
            <a:endParaRPr sz="2600">
              <a:solidFill>
                <a:schemeClr val="lt1"/>
              </a:solidFill>
            </a:endParaRPr>
          </a:p>
          <a:p>
            <a:pPr indent="0" lvl="0" marL="914400" marR="0" rtl="0" algn="l">
              <a:lnSpc>
                <a:spcPct val="100000"/>
              </a:lnSpc>
              <a:spcBef>
                <a:spcPts val="0"/>
              </a:spcBef>
              <a:spcAft>
                <a:spcPts val="0"/>
              </a:spcAft>
              <a:buNone/>
            </a:pPr>
            <a:r>
              <a:rPr lang="en-US" sz="2600">
                <a:solidFill>
                  <a:schemeClr val="lt1"/>
                </a:solidFill>
              </a:rPr>
              <a:t>Tipo 1 (Bare-metal): Corre directamente sobre el hardware (ej. VMware ESXi, Microsoft Hyper-V).</a:t>
            </a:r>
            <a:endParaRPr sz="2600">
              <a:solidFill>
                <a:schemeClr val="lt1"/>
              </a:solidFill>
            </a:endParaRPr>
          </a:p>
          <a:p>
            <a:pPr indent="0" lvl="0" marL="914400" marR="0" rtl="0" algn="l">
              <a:lnSpc>
                <a:spcPct val="100000"/>
              </a:lnSpc>
              <a:spcBef>
                <a:spcPts val="0"/>
              </a:spcBef>
              <a:spcAft>
                <a:spcPts val="0"/>
              </a:spcAft>
              <a:buNone/>
            </a:pPr>
            <a:r>
              <a:rPr lang="en-US" sz="2600">
                <a:solidFill>
                  <a:schemeClr val="lt1"/>
                </a:solidFill>
              </a:rPr>
              <a:t>Tipo 2 (Hosted): Corre sobre un sistema operativo anfitrión (ej. VirtualBox, VMware Workstation).</a:t>
            </a:r>
            <a:endParaRPr sz="2600">
              <a:solidFill>
                <a:schemeClr val="lt1"/>
              </a:solidFill>
            </a:endParaRPr>
          </a:p>
          <a:p>
            <a:pPr indent="0" lvl="0" marL="457200" marR="0" rtl="0" algn="l">
              <a:lnSpc>
                <a:spcPct val="100000"/>
              </a:lnSpc>
              <a:spcBef>
                <a:spcPts val="0"/>
              </a:spcBef>
              <a:spcAft>
                <a:spcPts val="0"/>
              </a:spcAft>
              <a:buNone/>
            </a:pPr>
            <a:r>
              <a:rPr lang="en-US" sz="2600">
                <a:solidFill>
                  <a:schemeClr val="lt1"/>
                </a:solidFill>
              </a:rPr>
              <a:t>Las VMs ofrecen aislamiento, eficiencia y flexibilidad para múltiples sistemas operativos.</a:t>
            </a:r>
            <a:endParaRPr sz="2600">
              <a:solidFill>
                <a:schemeClr val="lt1"/>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Contenedores vs. Máquinas Virtuales: </a:t>
            </a:r>
            <a:r>
              <a:rPr lang="en-US" sz="2600">
                <a:solidFill>
                  <a:schemeClr val="lt1"/>
                </a:solidFill>
              </a:rPr>
              <a:t>Las VMs virtualizan hardware completo, cada una con su propio sistema operativo, lo que ofrece fuerte aislamiento pero con mayor consumo de recursos.</a:t>
            </a:r>
            <a:endParaRPr sz="2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95" name="Shape 95"/>
        <p:cNvGrpSpPr/>
        <p:nvPr/>
      </p:nvGrpSpPr>
      <p:grpSpPr>
        <a:xfrm>
          <a:off x="0" y="0"/>
          <a:ext cx="0" cy="0"/>
          <a:chOff x="0" y="0"/>
          <a:chExt cx="0" cy="0"/>
        </a:xfrm>
      </p:grpSpPr>
      <p:sp>
        <p:nvSpPr>
          <p:cNvPr id="96" name="Google Shape;96;g35d07f1e3da_0_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97" name="Google Shape;97;g35d07f1e3da_0_0"/>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4">
              <a:alphaModFix/>
            </a:blip>
            <a:stretch>
              <a:fillRect b="0" l="0" r="0" t="0"/>
            </a:stretch>
          </a:blipFill>
          <a:ln>
            <a:noFill/>
          </a:ln>
        </p:spPr>
      </p:sp>
      <p:sp>
        <p:nvSpPr>
          <p:cNvPr id="98" name="Google Shape;98;g35d07f1e3da_0_0"/>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99" name="Google Shape;99;g35d07f1e3da_0_0"/>
          <p:cNvSpPr/>
          <p:nvPr/>
        </p:nvSpPr>
        <p:spPr>
          <a:xfrm>
            <a:off x="14405107" y="0"/>
            <a:ext cx="3898945" cy="1161388"/>
          </a:xfrm>
          <a:custGeom>
            <a:rect b="b" l="l" r="r" t="t"/>
            <a:pathLst>
              <a:path extrusionOk="0" h="1161388" w="3898945">
                <a:moveTo>
                  <a:pt x="0" y="0"/>
                </a:moveTo>
                <a:lnTo>
                  <a:pt x="3898945" y="0"/>
                </a:lnTo>
                <a:lnTo>
                  <a:pt x="3898945" y="1161388"/>
                </a:lnTo>
                <a:lnTo>
                  <a:pt x="0" y="1161388"/>
                </a:lnTo>
                <a:lnTo>
                  <a:pt x="0" y="0"/>
                </a:lnTo>
                <a:close/>
              </a:path>
            </a:pathLst>
          </a:custGeom>
          <a:blipFill rotWithShape="1">
            <a:blip r:embed="rId5">
              <a:alphaModFix/>
            </a:blip>
            <a:stretch>
              <a:fillRect b="0" l="0" r="0" t="0"/>
            </a:stretch>
          </a:blipFill>
          <a:ln>
            <a:noFill/>
          </a:ln>
        </p:spPr>
      </p:sp>
      <p:sp>
        <p:nvSpPr>
          <p:cNvPr id="100" name="Google Shape;100;g35d07f1e3da_0_0"/>
          <p:cNvSpPr txBox="1"/>
          <p:nvPr/>
        </p:nvSpPr>
        <p:spPr>
          <a:xfrm>
            <a:off x="1028700" y="7876900"/>
            <a:ext cx="80154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35d07f1e3da_0_0"/>
          <p:cNvSpPr txBox="1"/>
          <p:nvPr/>
        </p:nvSpPr>
        <p:spPr>
          <a:xfrm>
            <a:off x="1028700" y="8740489"/>
            <a:ext cx="6981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Escuela de Ingeniería de Ciencias Y Sistemas</a:t>
            </a:r>
            <a:endParaRPr b="0" i="0" sz="1400" u="none" cap="none" strike="noStrike">
              <a:solidFill>
                <a:srgbClr val="000000"/>
              </a:solidFill>
              <a:latin typeface="Arial"/>
              <a:ea typeface="Arial"/>
              <a:cs typeface="Arial"/>
              <a:sym typeface="Arial"/>
            </a:endParaRPr>
          </a:p>
        </p:txBody>
      </p:sp>
      <p:sp>
        <p:nvSpPr>
          <p:cNvPr id="102" name="Google Shape;102;g35d07f1e3da_0_0"/>
          <p:cNvSpPr txBox="1"/>
          <p:nvPr/>
        </p:nvSpPr>
        <p:spPr>
          <a:xfrm>
            <a:off x="1028700" y="9165288"/>
            <a:ext cx="3525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Facultad de Ingeniería</a:t>
            </a:r>
            <a:endParaRPr b="0" i="0" sz="1400" u="none" cap="none" strike="noStrike">
              <a:solidFill>
                <a:srgbClr val="000000"/>
              </a:solidFill>
              <a:latin typeface="Arial"/>
              <a:ea typeface="Arial"/>
              <a:cs typeface="Arial"/>
              <a:sym typeface="Arial"/>
            </a:endParaRPr>
          </a:p>
        </p:txBody>
      </p:sp>
      <p:sp>
        <p:nvSpPr>
          <p:cNvPr id="103" name="Google Shape;103;g35d07f1e3da_0_0"/>
          <p:cNvSpPr txBox="1"/>
          <p:nvPr/>
        </p:nvSpPr>
        <p:spPr>
          <a:xfrm>
            <a:off x="1028700" y="9585325"/>
            <a:ext cx="64080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Universidad de San Carlos de Guatemala</a:t>
            </a:r>
            <a:endParaRPr b="0" i="0" sz="1400" u="none" cap="none" strike="noStrike">
              <a:solidFill>
                <a:srgbClr val="000000"/>
              </a:solidFill>
              <a:latin typeface="Arial"/>
              <a:ea typeface="Arial"/>
              <a:cs typeface="Arial"/>
              <a:sym typeface="Arial"/>
            </a:endParaRPr>
          </a:p>
        </p:txBody>
      </p:sp>
      <p:sp>
        <p:nvSpPr>
          <p:cNvPr id="104" name="Google Shape;104;g35d07f1e3da_0_0"/>
          <p:cNvSpPr txBox="1"/>
          <p:nvPr/>
        </p:nvSpPr>
        <p:spPr>
          <a:xfrm>
            <a:off x="1667825" y="3226200"/>
            <a:ext cx="15099600" cy="3834600"/>
          </a:xfrm>
          <a:prstGeom prst="rect">
            <a:avLst/>
          </a:prstGeom>
          <a:noFill/>
          <a:ln>
            <a:noFill/>
          </a:ln>
        </p:spPr>
        <p:txBody>
          <a:bodyPr anchorCtr="0" anchor="t" bIns="0" lIns="0" spcFirstLastPara="1" rIns="0" wrap="square" tIns="0">
            <a:spAutoFit/>
          </a:bodyPr>
          <a:lstStyle/>
          <a:p>
            <a:pPr indent="-317500" lvl="0" marL="457200" marR="0" rtl="0" algn="ctr">
              <a:lnSpc>
                <a:spcPct val="107021"/>
              </a:lnSpc>
              <a:spcBef>
                <a:spcPts val="0"/>
              </a:spcBef>
              <a:spcAft>
                <a:spcPts val="0"/>
              </a:spcAft>
              <a:buClr>
                <a:srgbClr val="000000"/>
              </a:buClr>
              <a:buSzPts val="1400"/>
              <a:buFont typeface="Arial"/>
              <a:buAutoNum type="arabicPeriod"/>
            </a:pPr>
            <a:r>
              <a:rPr b="0" i="0" lang="en-US" sz="7933" u="none" cap="none" strike="noStrike">
                <a:solidFill>
                  <a:srgbClr val="FFFFFF"/>
                </a:solidFill>
                <a:latin typeface="Arial"/>
                <a:ea typeface="Arial"/>
                <a:cs typeface="Arial"/>
                <a:sym typeface="Arial"/>
              </a:rPr>
              <a:t>UNIDAD </a:t>
            </a:r>
            <a:r>
              <a:rPr lang="en-US" sz="7933">
                <a:solidFill>
                  <a:srgbClr val="FFFFFF"/>
                </a:solidFill>
              </a:rPr>
              <a:t>4</a:t>
            </a:r>
            <a:r>
              <a:rPr b="0" i="0" lang="en-US" sz="7933" u="none" cap="none" strike="noStrike">
                <a:solidFill>
                  <a:srgbClr val="FFFFFF"/>
                </a:solidFill>
                <a:latin typeface="Arial"/>
                <a:ea typeface="Arial"/>
                <a:cs typeface="Arial"/>
                <a:sym typeface="Arial"/>
              </a:rPr>
              <a:t>:</a:t>
            </a:r>
            <a:br>
              <a:rPr lang="en-US" sz="7933">
                <a:solidFill>
                  <a:srgbClr val="FFFFFF"/>
                </a:solidFill>
              </a:rPr>
            </a:br>
            <a:r>
              <a:rPr lang="en-US" sz="7933">
                <a:solidFill>
                  <a:srgbClr val="FFFFFF"/>
                </a:solidFill>
              </a:rPr>
              <a:t>SISTEMAS </a:t>
            </a:r>
            <a:r>
              <a:rPr lang="en-US" sz="7933">
                <a:solidFill>
                  <a:srgbClr val="FFFFFF"/>
                </a:solidFill>
              </a:rPr>
              <a:t>ESPECIALIZADOS</a:t>
            </a:r>
            <a:r>
              <a:rPr lang="en-US" sz="7933">
                <a:solidFill>
                  <a:srgbClr val="FFFFFF"/>
                </a:solidFill>
              </a:rPr>
              <a:t> Y DISTRIBUIDOS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08" name="Shape 408"/>
        <p:cNvGrpSpPr/>
        <p:nvPr/>
      </p:nvGrpSpPr>
      <p:grpSpPr>
        <a:xfrm>
          <a:off x="0" y="0"/>
          <a:ext cx="0" cy="0"/>
          <a:chOff x="0" y="0"/>
          <a:chExt cx="0" cy="0"/>
        </a:xfrm>
      </p:grpSpPr>
      <p:sp>
        <p:nvSpPr>
          <p:cNvPr id="409" name="Google Shape;409;g35d07f1e3da_0_156"/>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410" name="Google Shape;410;g35d07f1e3da_0_156"/>
          <p:cNvSpPr txBox="1"/>
          <p:nvPr/>
        </p:nvSpPr>
        <p:spPr>
          <a:xfrm>
            <a:off x="2293015" y="109557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VALOR DE LA SEMANA</a:t>
            </a:r>
            <a:endParaRPr b="0" i="0" sz="4900" u="none" cap="none" strike="noStrike">
              <a:solidFill>
                <a:srgbClr val="FFFFFF"/>
              </a:solidFill>
              <a:latin typeface="Arial"/>
              <a:ea typeface="Arial"/>
              <a:cs typeface="Arial"/>
              <a:sym typeface="Arial"/>
            </a:endParaRPr>
          </a:p>
        </p:txBody>
      </p:sp>
      <p:grpSp>
        <p:nvGrpSpPr>
          <p:cNvPr id="411" name="Google Shape;411;g35d07f1e3da_0_156"/>
          <p:cNvGrpSpPr/>
          <p:nvPr/>
        </p:nvGrpSpPr>
        <p:grpSpPr>
          <a:xfrm>
            <a:off x="2293074" y="3299175"/>
            <a:ext cx="13701822" cy="4860102"/>
            <a:chOff x="0" y="-19050"/>
            <a:chExt cx="1956900" cy="2395201"/>
          </a:xfrm>
        </p:grpSpPr>
        <p:sp>
          <p:nvSpPr>
            <p:cNvPr id="412" name="Google Shape;412;g35d07f1e3da_0_156"/>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g35d07f1e3da_0_156"/>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14" name="Google Shape;414;g35d07f1e3da_0_156"/>
          <p:cNvSpPr txBox="1"/>
          <p:nvPr/>
        </p:nvSpPr>
        <p:spPr>
          <a:xfrm>
            <a:off x="2786676" y="4405475"/>
            <a:ext cx="12714600" cy="26475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b="1" lang="en-US" sz="3200">
                <a:solidFill>
                  <a:schemeClr val="lt1"/>
                </a:solidFill>
              </a:rPr>
              <a:t>Etica: </a:t>
            </a:r>
            <a:r>
              <a:rPr lang="en-US" sz="3200">
                <a:solidFill>
                  <a:schemeClr val="lt1"/>
                </a:solidFill>
              </a:rPr>
              <a:t>Los mecanismos de control de acceso, privilegio y seguridad deben programarse de manera responsable, siendo que somos personas que potencialmente estarán detrás de sistemas que requieren seguridad importante, es esencial mantener una ética intachable.</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18" name="Shape 418"/>
        <p:cNvGrpSpPr/>
        <p:nvPr/>
      </p:nvGrpSpPr>
      <p:grpSpPr>
        <a:xfrm>
          <a:off x="0" y="0"/>
          <a:ext cx="0" cy="0"/>
          <a:chOff x="0" y="0"/>
          <a:chExt cx="0" cy="0"/>
        </a:xfrm>
      </p:grpSpPr>
      <p:sp>
        <p:nvSpPr>
          <p:cNvPr id="419" name="Google Shape;419;g35c8c40ff1b_0_9"/>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420" name="Google Shape;420;g35c8c40ff1b_0_9"/>
          <p:cNvSpPr txBox="1"/>
          <p:nvPr/>
        </p:nvSpPr>
        <p:spPr>
          <a:xfrm>
            <a:off x="2293040" y="10064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lang="en-US" sz="4900">
                <a:solidFill>
                  <a:srgbClr val="FFFFFF"/>
                </a:solidFill>
              </a:rPr>
              <a:t>REFERENCIAS</a:t>
            </a:r>
            <a:endParaRPr b="0" i="0" sz="4900" u="none" cap="none" strike="noStrike">
              <a:solidFill>
                <a:srgbClr val="FFFFFF"/>
              </a:solidFill>
              <a:latin typeface="Arial"/>
              <a:ea typeface="Arial"/>
              <a:cs typeface="Arial"/>
              <a:sym typeface="Arial"/>
            </a:endParaRPr>
          </a:p>
        </p:txBody>
      </p:sp>
      <p:grpSp>
        <p:nvGrpSpPr>
          <p:cNvPr id="421" name="Google Shape;421;g35c8c40ff1b_0_9"/>
          <p:cNvGrpSpPr/>
          <p:nvPr/>
        </p:nvGrpSpPr>
        <p:grpSpPr>
          <a:xfrm>
            <a:off x="2695525" y="2304376"/>
            <a:ext cx="12896949" cy="5576267"/>
            <a:chOff x="0" y="-19050"/>
            <a:chExt cx="1956900" cy="2395201"/>
          </a:xfrm>
        </p:grpSpPr>
        <p:sp>
          <p:nvSpPr>
            <p:cNvPr id="422" name="Google Shape;422;g35c8c40ff1b_0_9"/>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g35c8c40ff1b_0_9"/>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24" name="Google Shape;424;g35c8c40ff1b_0_9"/>
          <p:cNvSpPr txBox="1"/>
          <p:nvPr/>
        </p:nvSpPr>
        <p:spPr>
          <a:xfrm>
            <a:off x="3032850" y="3292025"/>
            <a:ext cx="12222300" cy="33864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lang="en-US" sz="2600">
                <a:solidFill>
                  <a:schemeClr val="lt1"/>
                </a:solidFill>
              </a:rPr>
              <a:t>Containers</a:t>
            </a:r>
            <a:endParaRPr b="1" sz="2600">
              <a:solidFill>
                <a:schemeClr val="lt1"/>
              </a:solidFill>
            </a:endParaRPr>
          </a:p>
          <a:p>
            <a:pPr indent="0" lvl="0" marL="457200" marR="0" rtl="0" algn="l">
              <a:lnSpc>
                <a:spcPct val="100000"/>
              </a:lnSpc>
              <a:spcBef>
                <a:spcPts val="0"/>
              </a:spcBef>
              <a:spcAft>
                <a:spcPts val="0"/>
              </a:spcAft>
              <a:buNone/>
            </a:pPr>
            <a:r>
              <a:rPr b="1" lang="en-US" sz="2600" u="sng">
                <a:solidFill>
                  <a:schemeClr val="hlink"/>
                </a:solidFill>
                <a:hlinkClick r:id="rId4"/>
              </a:rPr>
              <a:t>https://www.docker.com/resources/what-container/</a:t>
            </a:r>
            <a:endParaRPr b="1" sz="2600">
              <a:solidFill>
                <a:schemeClr val="lt1"/>
              </a:solidFill>
            </a:endParaRPr>
          </a:p>
          <a:p>
            <a:pPr indent="0" lvl="0" marL="0" marR="0" rtl="0" algn="l">
              <a:lnSpc>
                <a:spcPct val="100000"/>
              </a:lnSpc>
              <a:spcBef>
                <a:spcPts val="0"/>
              </a:spcBef>
              <a:spcAft>
                <a:spcPts val="0"/>
              </a:spcAft>
              <a:buNone/>
            </a:pPr>
            <a:r>
              <a:rPr b="1" lang="en-US" sz="2600">
                <a:solidFill>
                  <a:schemeClr val="lt1"/>
                </a:solidFill>
              </a:rPr>
              <a:t>	</a:t>
            </a:r>
            <a:endParaRPr b="1" sz="2600">
              <a:solidFill>
                <a:schemeClr val="lt1"/>
              </a:solidFill>
            </a:endParaRPr>
          </a:p>
          <a:p>
            <a:pPr indent="0" lvl="0" marL="0" marR="0" rtl="0" algn="l">
              <a:lnSpc>
                <a:spcPct val="100000"/>
              </a:lnSpc>
              <a:spcBef>
                <a:spcPts val="0"/>
              </a:spcBef>
              <a:spcAft>
                <a:spcPts val="0"/>
              </a:spcAft>
              <a:buNone/>
            </a:pPr>
            <a:r>
              <a:rPr b="1" lang="en-US" sz="2600">
                <a:solidFill>
                  <a:schemeClr val="lt1"/>
                </a:solidFill>
              </a:rPr>
              <a:t>	What is virtualization?</a:t>
            </a:r>
            <a:endParaRPr b="1" sz="2600">
              <a:solidFill>
                <a:schemeClr val="lt1"/>
              </a:solidFill>
            </a:endParaRPr>
          </a:p>
          <a:p>
            <a:pPr indent="457200" lvl="0" marL="0" marR="0" rtl="0" algn="l">
              <a:lnSpc>
                <a:spcPct val="100000"/>
              </a:lnSpc>
              <a:spcBef>
                <a:spcPts val="0"/>
              </a:spcBef>
              <a:spcAft>
                <a:spcPts val="0"/>
              </a:spcAft>
              <a:buNone/>
            </a:pPr>
            <a:r>
              <a:rPr b="1" lang="en-US" sz="2600" u="sng">
                <a:solidFill>
                  <a:schemeClr val="hlink"/>
                </a:solidFill>
                <a:hlinkClick r:id="rId5"/>
              </a:rPr>
              <a:t>https://www.vmware.com/solutions/cloud-infrastructure/virtualization</a:t>
            </a:r>
            <a:endParaRPr b="1" sz="2600">
              <a:solidFill>
                <a:schemeClr val="hlink"/>
              </a:solidFill>
            </a:endParaRPr>
          </a:p>
          <a:p>
            <a:pPr indent="0" lvl="0" marL="0" marR="0" rtl="0" algn="l">
              <a:lnSpc>
                <a:spcPct val="100000"/>
              </a:lnSpc>
              <a:spcBef>
                <a:spcPts val="0"/>
              </a:spcBef>
              <a:spcAft>
                <a:spcPts val="0"/>
              </a:spcAft>
              <a:buNone/>
            </a:pPr>
            <a:r>
              <a:t/>
            </a:r>
            <a:endParaRPr b="1" sz="2600">
              <a:solidFill>
                <a:schemeClr val="lt1"/>
              </a:solidFill>
            </a:endParaRPr>
          </a:p>
          <a:p>
            <a:pPr indent="0" lvl="0" marL="457200" marR="0" rtl="0" algn="l">
              <a:lnSpc>
                <a:spcPct val="100000"/>
              </a:lnSpc>
              <a:spcBef>
                <a:spcPts val="0"/>
              </a:spcBef>
              <a:spcAft>
                <a:spcPts val="0"/>
              </a:spcAft>
              <a:buNone/>
            </a:pPr>
            <a:r>
              <a:rPr b="1" lang="en-US" sz="2600">
                <a:solidFill>
                  <a:schemeClr val="lt1"/>
                </a:solidFill>
              </a:rPr>
              <a:t>What is a Hypervisor</a:t>
            </a:r>
            <a:endParaRPr b="1" sz="2600">
              <a:solidFill>
                <a:schemeClr val="lt1"/>
              </a:solidFill>
            </a:endParaRPr>
          </a:p>
          <a:p>
            <a:pPr indent="0" lvl="0" marL="457200" marR="0" rtl="0" algn="l">
              <a:lnSpc>
                <a:spcPct val="100000"/>
              </a:lnSpc>
              <a:spcBef>
                <a:spcPts val="0"/>
              </a:spcBef>
              <a:spcAft>
                <a:spcPts val="0"/>
              </a:spcAft>
              <a:buNone/>
            </a:pPr>
            <a:r>
              <a:rPr b="1" lang="en-US" sz="2600" u="sng">
                <a:solidFill>
                  <a:schemeClr val="hlink"/>
                </a:solidFill>
                <a:hlinkClick r:id="rId6"/>
              </a:rPr>
              <a:t>https://www.redhat.com/en/topics/virtualization/what-is-a-hypervisor</a:t>
            </a:r>
            <a:endParaRPr b="1" sz="26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28" name="Shape 428"/>
        <p:cNvGrpSpPr/>
        <p:nvPr/>
      </p:nvGrpSpPr>
      <p:grpSpPr>
        <a:xfrm>
          <a:off x="0" y="0"/>
          <a:ext cx="0" cy="0"/>
          <a:chOff x="0" y="0"/>
          <a:chExt cx="0" cy="0"/>
        </a:xfrm>
      </p:grpSpPr>
      <p:grpSp>
        <p:nvGrpSpPr>
          <p:cNvPr id="429" name="Google Shape;429;p13"/>
          <p:cNvGrpSpPr/>
          <p:nvPr/>
        </p:nvGrpSpPr>
        <p:grpSpPr>
          <a:xfrm>
            <a:off x="6725937" y="6354796"/>
            <a:ext cx="4836125" cy="1241011"/>
            <a:chOff x="0" y="-19050"/>
            <a:chExt cx="1273712" cy="326851"/>
          </a:xfrm>
        </p:grpSpPr>
        <p:sp>
          <p:nvSpPr>
            <p:cNvPr id="430" name="Google Shape;430;p13"/>
            <p:cNvSpPr/>
            <p:nvPr/>
          </p:nvSpPr>
          <p:spPr>
            <a:xfrm>
              <a:off x="0" y="0"/>
              <a:ext cx="1273712" cy="307801"/>
            </a:xfrm>
            <a:custGeom>
              <a:rect b="b" l="l" r="r" t="t"/>
              <a:pathLst>
                <a:path extrusionOk="0" h="307801" w="1273712">
                  <a:moveTo>
                    <a:pt x="81643" y="0"/>
                  </a:moveTo>
                  <a:lnTo>
                    <a:pt x="1192069" y="0"/>
                  </a:lnTo>
                  <a:cubicBezTo>
                    <a:pt x="1237159" y="0"/>
                    <a:pt x="1273712" y="36553"/>
                    <a:pt x="1273712" y="81643"/>
                  </a:cubicBezTo>
                  <a:lnTo>
                    <a:pt x="1273712" y="226157"/>
                  </a:lnTo>
                  <a:cubicBezTo>
                    <a:pt x="1273712" y="271248"/>
                    <a:pt x="1237159" y="307801"/>
                    <a:pt x="1192069" y="307801"/>
                  </a:cubicBezTo>
                  <a:lnTo>
                    <a:pt x="81643" y="307801"/>
                  </a:lnTo>
                  <a:cubicBezTo>
                    <a:pt x="36553" y="307801"/>
                    <a:pt x="0" y="271248"/>
                    <a:pt x="0" y="226157"/>
                  </a:cubicBezTo>
                  <a:lnTo>
                    <a:pt x="0" y="81643"/>
                  </a:lnTo>
                  <a:cubicBezTo>
                    <a:pt x="0" y="36553"/>
                    <a:pt x="36553" y="0"/>
                    <a:pt x="81643"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3"/>
            <p:cNvSpPr txBox="1"/>
            <p:nvPr/>
          </p:nvSpPr>
          <p:spPr>
            <a:xfrm>
              <a:off x="0" y="-19050"/>
              <a:ext cx="1273712" cy="326851"/>
            </a:xfrm>
            <a:prstGeom prst="rect">
              <a:avLst/>
            </a:prstGeom>
            <a:noFill/>
            <a:ln>
              <a:noFill/>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2" name="Google Shape;432;p13"/>
          <p:cNvSpPr txBox="1"/>
          <p:nvPr/>
        </p:nvSpPr>
        <p:spPr>
          <a:xfrm>
            <a:off x="3937269" y="2564169"/>
            <a:ext cx="10413462" cy="321564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10500" u="none" cap="none" strike="noStrike">
                <a:solidFill>
                  <a:srgbClr val="FFFFFF"/>
                </a:solidFill>
                <a:latin typeface="Arial"/>
                <a:ea typeface="Arial"/>
                <a:cs typeface="Arial"/>
                <a:sym typeface="Arial"/>
              </a:rPr>
              <a:t>¡GRACIAS POR LA ATENCIÓN!</a:t>
            </a:r>
            <a:endParaRPr/>
          </a:p>
        </p:txBody>
      </p:sp>
      <p:sp>
        <p:nvSpPr>
          <p:cNvPr id="433" name="Google Shape;433;p13"/>
          <p:cNvSpPr txBox="1"/>
          <p:nvPr/>
        </p:nvSpPr>
        <p:spPr>
          <a:xfrm>
            <a:off x="7689503" y="6520294"/>
            <a:ext cx="2908995"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¿Dudas?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35d07f1e3da_0_12"/>
          <p:cNvPicPr preferRelativeResize="0"/>
          <p:nvPr/>
        </p:nvPicPr>
        <p:blipFill rotWithShape="1">
          <a:blip r:embed="rId3">
            <a:alphaModFix/>
          </a:blip>
          <a:srcRect b="0" l="0" r="0" t="0"/>
          <a:stretch/>
        </p:blipFill>
        <p:spPr>
          <a:xfrm>
            <a:off x="-13" y="0"/>
            <a:ext cx="18288000" cy="10286970"/>
          </a:xfrm>
          <a:prstGeom prst="rect">
            <a:avLst/>
          </a:prstGeom>
          <a:noFill/>
          <a:ln>
            <a:noFill/>
          </a:ln>
        </p:spPr>
      </p:pic>
      <p:grpSp>
        <p:nvGrpSpPr>
          <p:cNvPr id="110" name="Google Shape;110;g35d07f1e3da_0_12"/>
          <p:cNvGrpSpPr/>
          <p:nvPr/>
        </p:nvGrpSpPr>
        <p:grpSpPr>
          <a:xfrm>
            <a:off x="9975044" y="2453203"/>
            <a:ext cx="7764346" cy="662374"/>
            <a:chOff x="3095445" y="-87910"/>
            <a:chExt cx="5099400" cy="435000"/>
          </a:xfrm>
        </p:grpSpPr>
        <p:sp>
          <p:nvSpPr>
            <p:cNvPr id="111" name="Google Shape;111;g35d07f1e3da_0_12"/>
            <p:cNvSpPr/>
            <p:nvPr/>
          </p:nvSpPr>
          <p:spPr>
            <a:xfrm>
              <a:off x="3095511" y="-73611"/>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35d07f1e3da_0_12"/>
            <p:cNvSpPr txBox="1"/>
            <p:nvPr/>
          </p:nvSpPr>
          <p:spPr>
            <a:xfrm>
              <a:off x="3095445" y="-87910"/>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Anuncios Importantes</a:t>
              </a:r>
              <a:endParaRPr b="0" i="0" sz="1400" u="none" cap="none" strike="noStrike">
                <a:solidFill>
                  <a:srgbClr val="000000"/>
                </a:solidFill>
                <a:latin typeface="Arial"/>
                <a:ea typeface="Arial"/>
                <a:cs typeface="Arial"/>
                <a:sym typeface="Arial"/>
              </a:endParaRPr>
            </a:p>
          </p:txBody>
        </p:sp>
      </p:grpSp>
      <p:pic>
        <p:nvPicPr>
          <p:cNvPr id="113" name="Google Shape;113;g35d07f1e3da_0_12"/>
          <p:cNvPicPr preferRelativeResize="0"/>
          <p:nvPr/>
        </p:nvPicPr>
        <p:blipFill rotWithShape="1">
          <a:blip r:embed="rId4">
            <a:alphaModFix/>
          </a:blip>
          <a:srcRect b="-139" l="-3870" r="3869" t="140"/>
          <a:stretch/>
        </p:blipFill>
        <p:spPr>
          <a:xfrm rot="-1769370">
            <a:off x="2487697" y="2265794"/>
            <a:ext cx="3499333" cy="3372288"/>
          </a:xfrm>
          <a:prstGeom prst="rect">
            <a:avLst/>
          </a:prstGeom>
          <a:noFill/>
          <a:ln>
            <a:noFill/>
          </a:ln>
        </p:spPr>
      </p:pic>
      <p:sp>
        <p:nvSpPr>
          <p:cNvPr id="114" name="Google Shape;114;g35d07f1e3da_0_12"/>
          <p:cNvSpPr txBox="1"/>
          <p:nvPr/>
        </p:nvSpPr>
        <p:spPr>
          <a:xfrm>
            <a:off x="7327600" y="3550913"/>
            <a:ext cx="10411800" cy="2124000"/>
          </a:xfrm>
          <a:prstGeom prst="rect">
            <a:avLst/>
          </a:prstGeom>
          <a:noFill/>
          <a:ln>
            <a:noFill/>
          </a:ln>
        </p:spPr>
        <p:txBody>
          <a:bodyPr anchorCtr="0" anchor="t" bIns="91425" lIns="91425" spcFirstLastPara="1" rIns="91425" wrap="square" tIns="91425">
            <a:spAutoFit/>
          </a:bodyPr>
          <a:lstStyle/>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Notas DTT</a:t>
            </a:r>
            <a:endParaRPr b="0" i="0" sz="4200" u="none" cap="none" strike="noStrike">
              <a:solidFill>
                <a:schemeClr val="lt1"/>
              </a:solidFill>
              <a:latin typeface="Calibri"/>
              <a:ea typeface="Calibri"/>
              <a:cs typeface="Calibri"/>
              <a:sym typeface="Calibri"/>
            </a:endParaRPr>
          </a:p>
          <a:p>
            <a:pPr indent="0" lvl="0" marL="457200" rtl="0" algn="r">
              <a:spcBef>
                <a:spcPts val="0"/>
              </a:spcBef>
              <a:spcAft>
                <a:spcPts val="0"/>
              </a:spcAft>
              <a:buClr>
                <a:schemeClr val="dk1"/>
              </a:buClr>
              <a:buSzPts val="4200"/>
              <a:buFont typeface="Arial"/>
              <a:buNone/>
            </a:pPr>
            <a:r>
              <a:rPr lang="en-US" sz="4200">
                <a:solidFill>
                  <a:schemeClr val="lt1"/>
                </a:solidFill>
                <a:latin typeface="Calibri"/>
                <a:ea typeface="Calibri"/>
                <a:cs typeface="Calibri"/>
                <a:sym typeface="Calibri"/>
              </a:rPr>
              <a:t>HT5</a:t>
            </a:r>
            <a:endParaRPr sz="4200">
              <a:solidFill>
                <a:schemeClr val="lt1"/>
              </a:solidFill>
              <a:latin typeface="Calibri"/>
              <a:ea typeface="Calibri"/>
              <a:cs typeface="Calibri"/>
              <a:sym typeface="Calibri"/>
            </a:endParaRPr>
          </a:p>
          <a:p>
            <a:pPr indent="0" lvl="0" marL="457200" rtl="0" algn="r">
              <a:spcBef>
                <a:spcPts val="0"/>
              </a:spcBef>
              <a:spcAft>
                <a:spcPts val="0"/>
              </a:spcAft>
              <a:buClr>
                <a:schemeClr val="dk1"/>
              </a:buClr>
              <a:buSzPts val="4200"/>
              <a:buFont typeface="Arial"/>
              <a:buNone/>
            </a:pPr>
            <a:r>
              <a:rPr lang="en-US" sz="4200">
                <a:solidFill>
                  <a:schemeClr val="lt1"/>
                </a:solidFill>
                <a:latin typeface="Calibri"/>
                <a:ea typeface="Calibri"/>
                <a:cs typeface="Calibri"/>
                <a:sym typeface="Calibri"/>
              </a:rPr>
              <a:t>Dudas Proyecto</a:t>
            </a:r>
            <a:endParaRPr sz="42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g35d07f1e3da_0_21"/>
          <p:cNvPicPr preferRelativeResize="0"/>
          <p:nvPr/>
        </p:nvPicPr>
        <p:blipFill rotWithShape="1">
          <a:blip r:embed="rId3">
            <a:alphaModFix/>
          </a:blip>
          <a:srcRect b="0" l="0" r="0" t="0"/>
          <a:stretch/>
        </p:blipFill>
        <p:spPr>
          <a:xfrm>
            <a:off x="-1158437" y="-2602448"/>
            <a:ext cx="20604868" cy="12889450"/>
          </a:xfrm>
          <a:prstGeom prst="rect">
            <a:avLst/>
          </a:prstGeom>
          <a:noFill/>
          <a:ln>
            <a:noFill/>
          </a:ln>
        </p:spPr>
      </p:pic>
      <p:sp>
        <p:nvSpPr>
          <p:cNvPr id="120" name="Google Shape;120;g35d07f1e3da_0_21"/>
          <p:cNvSpPr txBox="1"/>
          <p:nvPr/>
        </p:nvSpPr>
        <p:spPr>
          <a:xfrm>
            <a:off x="5991825" y="3453438"/>
            <a:ext cx="10411800" cy="34170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Virtualización</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Hipervisores y máquinas virtuales</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Hosted vs Bare Metal</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Contenedores vs Máquinas Virtuales</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Traducción</a:t>
            </a:r>
            <a:r>
              <a:rPr lang="en-US" sz="4200">
                <a:solidFill>
                  <a:schemeClr val="lt1"/>
                </a:solidFill>
                <a:latin typeface="Calibri"/>
                <a:ea typeface="Calibri"/>
                <a:cs typeface="Calibri"/>
                <a:sym typeface="Calibri"/>
              </a:rPr>
              <a:t> Binaria y Paravirtualización</a:t>
            </a:r>
            <a:endParaRPr sz="4200">
              <a:solidFill>
                <a:schemeClr val="lt1"/>
              </a:solidFill>
              <a:latin typeface="Calibri"/>
              <a:ea typeface="Calibri"/>
              <a:cs typeface="Calibri"/>
              <a:sym typeface="Calibri"/>
            </a:endParaRPr>
          </a:p>
        </p:txBody>
      </p:sp>
      <p:grpSp>
        <p:nvGrpSpPr>
          <p:cNvPr id="121" name="Google Shape;121;g35d07f1e3da_0_21"/>
          <p:cNvGrpSpPr/>
          <p:nvPr/>
        </p:nvGrpSpPr>
        <p:grpSpPr>
          <a:xfrm>
            <a:off x="5261819" y="1886650"/>
            <a:ext cx="7764346" cy="662377"/>
            <a:chOff x="5261919" y="2543550"/>
            <a:chExt cx="7764346" cy="662377"/>
          </a:xfrm>
        </p:grpSpPr>
        <p:grpSp>
          <p:nvGrpSpPr>
            <p:cNvPr id="122" name="Google Shape;122;g35d07f1e3da_0_21"/>
            <p:cNvGrpSpPr/>
            <p:nvPr/>
          </p:nvGrpSpPr>
          <p:grpSpPr>
            <a:xfrm>
              <a:off x="5261919" y="2543553"/>
              <a:ext cx="7764346" cy="662374"/>
              <a:chOff x="0" y="-28575"/>
              <a:chExt cx="5099400" cy="435000"/>
            </a:xfrm>
          </p:grpSpPr>
          <p:sp>
            <p:nvSpPr>
              <p:cNvPr id="123" name="Google Shape;123;g35d07f1e3da_0_2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35d07f1e3da_0_21"/>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grpSp>
        <p:pic>
          <p:nvPicPr>
            <p:cNvPr id="125" name="Google Shape;125;g35d07f1e3da_0_21"/>
            <p:cNvPicPr preferRelativeResize="0"/>
            <p:nvPr/>
          </p:nvPicPr>
          <p:blipFill rotWithShape="1">
            <a:blip r:embed="rId4">
              <a:alphaModFix/>
            </a:blip>
            <a:srcRect b="0" l="0" r="0" t="0"/>
            <a:stretch/>
          </p:blipFill>
          <p:spPr>
            <a:xfrm>
              <a:off x="7758125" y="2543550"/>
              <a:ext cx="662374" cy="662374"/>
            </a:xfrm>
            <a:prstGeom prst="rect">
              <a:avLst/>
            </a:prstGeom>
            <a:noFill/>
            <a:ln>
              <a:noFill/>
            </a:ln>
          </p:spPr>
        </p:pic>
      </p:grpSp>
      <p:pic>
        <p:nvPicPr>
          <p:cNvPr id="126" name="Google Shape;126;g35d07f1e3da_0_21"/>
          <p:cNvPicPr preferRelativeResize="0"/>
          <p:nvPr/>
        </p:nvPicPr>
        <p:blipFill rotWithShape="1">
          <a:blip r:embed="rId5">
            <a:alphaModFix/>
          </a:blip>
          <a:srcRect b="0" l="0" r="0" t="0"/>
          <a:stretch/>
        </p:blipFill>
        <p:spPr>
          <a:xfrm>
            <a:off x="1264525" y="3317240"/>
            <a:ext cx="3652525" cy="3652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30" name="Shape 130"/>
        <p:cNvGrpSpPr/>
        <p:nvPr/>
      </p:nvGrpSpPr>
      <p:grpSpPr>
        <a:xfrm>
          <a:off x="0" y="0"/>
          <a:ext cx="0" cy="0"/>
          <a:chOff x="0" y="0"/>
          <a:chExt cx="0" cy="0"/>
        </a:xfrm>
      </p:grpSpPr>
      <p:grpSp>
        <p:nvGrpSpPr>
          <p:cNvPr id="131" name="Google Shape;131;g35d07f1e3da_0_32"/>
          <p:cNvGrpSpPr/>
          <p:nvPr/>
        </p:nvGrpSpPr>
        <p:grpSpPr>
          <a:xfrm>
            <a:off x="3300300" y="3865649"/>
            <a:ext cx="11687426" cy="2780189"/>
            <a:chOff x="0" y="-19050"/>
            <a:chExt cx="1876865" cy="1078889"/>
          </a:xfrm>
        </p:grpSpPr>
        <p:sp>
          <p:nvSpPr>
            <p:cNvPr id="132" name="Google Shape;132;g35d07f1e3da_0_32"/>
            <p:cNvSpPr/>
            <p:nvPr/>
          </p:nvSpPr>
          <p:spPr>
            <a:xfrm>
              <a:off x="0" y="0"/>
              <a:ext cx="1876865" cy="1059839"/>
            </a:xfrm>
            <a:custGeom>
              <a:rect b="b" l="l" r="r" t="t"/>
              <a:pathLst>
                <a:path extrusionOk="0" h="1059839" w="1876865">
                  <a:moveTo>
                    <a:pt x="55406" y="0"/>
                  </a:moveTo>
                  <a:lnTo>
                    <a:pt x="1821459" y="0"/>
                  </a:lnTo>
                  <a:cubicBezTo>
                    <a:pt x="1852059" y="0"/>
                    <a:pt x="1876865" y="24806"/>
                    <a:pt x="1876865" y="55406"/>
                  </a:cubicBezTo>
                  <a:lnTo>
                    <a:pt x="1876865" y="1004433"/>
                  </a:lnTo>
                  <a:cubicBezTo>
                    <a:pt x="1876865" y="1019128"/>
                    <a:pt x="1871027" y="1033220"/>
                    <a:pt x="1860637" y="1043611"/>
                  </a:cubicBezTo>
                  <a:cubicBezTo>
                    <a:pt x="1850246" y="1054002"/>
                    <a:pt x="1836153" y="1059839"/>
                    <a:pt x="1821459" y="1059839"/>
                  </a:cubicBezTo>
                  <a:lnTo>
                    <a:pt x="55406" y="1059839"/>
                  </a:lnTo>
                  <a:cubicBezTo>
                    <a:pt x="24806" y="1059839"/>
                    <a:pt x="0" y="1035033"/>
                    <a:pt x="0" y="1004433"/>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35d07f1e3da_0_32"/>
            <p:cNvSpPr txBox="1"/>
            <p:nvPr/>
          </p:nvSpPr>
          <p:spPr>
            <a:xfrm>
              <a:off x="0" y="-19050"/>
              <a:ext cx="1876800" cy="1078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4" name="Google Shape;134;g35d07f1e3da_0_32"/>
          <p:cNvGrpSpPr/>
          <p:nvPr/>
        </p:nvGrpSpPr>
        <p:grpSpPr>
          <a:xfrm>
            <a:off x="3713601" y="4575230"/>
            <a:ext cx="1136538" cy="1136538"/>
            <a:chOff x="0" y="0"/>
            <a:chExt cx="812800" cy="812800"/>
          </a:xfrm>
        </p:grpSpPr>
        <p:sp>
          <p:nvSpPr>
            <p:cNvPr id="135" name="Google Shape;135;g35d07f1e3da_0_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35d07f1e3da_0_32"/>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7" name="Google Shape;137;g35d07f1e3da_0_32"/>
          <p:cNvSpPr/>
          <p:nvPr/>
        </p:nvSpPr>
        <p:spPr>
          <a:xfrm>
            <a:off x="3925029" y="4743205"/>
            <a:ext cx="713664" cy="713664"/>
          </a:xfrm>
          <a:custGeom>
            <a:rect b="b" l="l" r="r" t="t"/>
            <a:pathLst>
              <a:path extrusionOk="0" h="713664" w="713664">
                <a:moveTo>
                  <a:pt x="0" y="0"/>
                </a:moveTo>
                <a:lnTo>
                  <a:pt x="713664" y="0"/>
                </a:lnTo>
                <a:lnTo>
                  <a:pt x="713664" y="713664"/>
                </a:lnTo>
                <a:lnTo>
                  <a:pt x="0" y="713664"/>
                </a:lnTo>
                <a:lnTo>
                  <a:pt x="0" y="0"/>
                </a:lnTo>
                <a:close/>
              </a:path>
            </a:pathLst>
          </a:custGeom>
          <a:blipFill rotWithShape="1">
            <a:blip r:embed="rId3">
              <a:alphaModFix/>
            </a:blip>
            <a:stretch>
              <a:fillRect b="0" l="0" r="0" t="0"/>
            </a:stretch>
          </a:blipFill>
          <a:ln>
            <a:noFill/>
          </a:ln>
        </p:spPr>
      </p:sp>
      <p:sp>
        <p:nvSpPr>
          <p:cNvPr id="138" name="Google Shape;138;g35d07f1e3da_0_32"/>
          <p:cNvSpPr txBox="1"/>
          <p:nvPr/>
        </p:nvSpPr>
        <p:spPr>
          <a:xfrm>
            <a:off x="1028700" y="1089979"/>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COMPETENCIA(S) QUE DESARROLLAREMOS</a:t>
            </a:r>
            <a:endParaRPr b="0" i="0" sz="1400" u="none" cap="none" strike="noStrike">
              <a:solidFill>
                <a:srgbClr val="000000"/>
              </a:solidFill>
              <a:latin typeface="Arial"/>
              <a:ea typeface="Arial"/>
              <a:cs typeface="Arial"/>
              <a:sym typeface="Arial"/>
            </a:endParaRPr>
          </a:p>
        </p:txBody>
      </p:sp>
      <p:sp>
        <p:nvSpPr>
          <p:cNvPr id="139" name="Google Shape;139;g35d07f1e3da_0_32"/>
          <p:cNvSpPr/>
          <p:nvPr/>
        </p:nvSpPr>
        <p:spPr>
          <a:xfrm>
            <a:off x="18996545" y="5524221"/>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4">
              <a:alphaModFix/>
            </a:blip>
            <a:stretch>
              <a:fillRect b="0" l="0" r="0" t="0"/>
            </a:stretch>
          </a:blipFill>
          <a:ln>
            <a:noFill/>
          </a:ln>
        </p:spPr>
      </p:sp>
      <p:sp>
        <p:nvSpPr>
          <p:cNvPr id="140" name="Google Shape;140;g35d07f1e3da_0_32"/>
          <p:cNvSpPr txBox="1"/>
          <p:nvPr/>
        </p:nvSpPr>
        <p:spPr>
          <a:xfrm>
            <a:off x="19409211" y="6071282"/>
            <a:ext cx="3428400" cy="37251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En el programa del curso encontrarás la competencia o competencias que debe cumplir el curso que estás impartiendo.</a:t>
            </a:r>
            <a:endParaRPr b="0" i="0" sz="1400" u="none" cap="none" strike="noStrike">
              <a:solidFill>
                <a:srgbClr val="000000"/>
              </a:solidFill>
              <a:latin typeface="Arial"/>
              <a:ea typeface="Arial"/>
              <a:cs typeface="Arial"/>
              <a:sym typeface="Arial"/>
            </a:endParaRPr>
          </a:p>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Colocala(s) en este apartado </a:t>
            </a:r>
            <a:endParaRPr b="0" i="0" sz="1400" u="none" cap="none" strike="noStrike">
              <a:solidFill>
                <a:srgbClr val="000000"/>
              </a:solidFill>
              <a:latin typeface="Arial"/>
              <a:ea typeface="Arial"/>
              <a:cs typeface="Arial"/>
              <a:sym typeface="Arial"/>
            </a:endParaRPr>
          </a:p>
        </p:txBody>
      </p:sp>
      <p:sp>
        <p:nvSpPr>
          <p:cNvPr id="141" name="Google Shape;141;g35d07f1e3da_0_32"/>
          <p:cNvSpPr txBox="1"/>
          <p:nvPr/>
        </p:nvSpPr>
        <p:spPr>
          <a:xfrm>
            <a:off x="5040450" y="4336154"/>
            <a:ext cx="9287400" cy="1508400"/>
          </a:xfrm>
          <a:prstGeom prst="rect">
            <a:avLst/>
          </a:prstGeom>
          <a:noFill/>
          <a:ln>
            <a:noFill/>
          </a:ln>
        </p:spPr>
        <p:txBody>
          <a:bodyPr anchorCtr="0" anchor="t" bIns="0" lIns="0" spcFirstLastPara="1" rIns="0" wrap="square" tIns="0">
            <a:spAutoFit/>
          </a:bodyPr>
          <a:lstStyle/>
          <a:p>
            <a:pPr indent="-355600" lvl="0" marL="457200" marR="0" rtl="0" algn="l">
              <a:lnSpc>
                <a:spcPct val="130000"/>
              </a:lnSpc>
              <a:spcBef>
                <a:spcPts val="0"/>
              </a:spcBef>
              <a:spcAft>
                <a:spcPts val="0"/>
              </a:spcAft>
              <a:buClr>
                <a:srgbClr val="FFFFFF"/>
              </a:buClr>
              <a:buSzPts val="2000"/>
              <a:buFont typeface="Montserrat"/>
              <a:buChar char="●"/>
            </a:pPr>
            <a:r>
              <a:rPr b="0" i="0" lang="en-US" sz="2000" u="none" cap="none" strike="noStrike">
                <a:solidFill>
                  <a:srgbClr val="FFFFFF"/>
                </a:solidFill>
                <a:latin typeface="Montserrat"/>
                <a:ea typeface="Montserrat"/>
                <a:cs typeface="Montserrat"/>
                <a:sym typeface="Montserrat"/>
              </a:rPr>
              <a:t>Entender el marco de referencia o estructura lógica general de un sistema operativo, que le permita la utilización, análisis y diseño de sistemas operativos.</a:t>
            </a:r>
            <a:endParaRPr b="0" i="0" sz="2000" u="none" cap="none" strike="noStrike">
              <a:solidFill>
                <a:srgbClr val="FFFFFF"/>
              </a:solidFill>
              <a:latin typeface="Montserrat"/>
              <a:ea typeface="Montserrat"/>
              <a:cs typeface="Montserrat"/>
              <a:sym typeface="Montserrat"/>
            </a:endParaRPr>
          </a:p>
          <a:p>
            <a:pPr indent="-355600" lvl="0" marL="457200" marR="0" rtl="0" algn="l">
              <a:lnSpc>
                <a:spcPct val="130000"/>
              </a:lnSpc>
              <a:spcBef>
                <a:spcPts val="0"/>
              </a:spcBef>
              <a:spcAft>
                <a:spcPts val="0"/>
              </a:spcAft>
              <a:buClr>
                <a:srgbClr val="FFFFFF"/>
              </a:buClr>
              <a:buSzPts val="2000"/>
              <a:buFont typeface="Montserrat"/>
              <a:buChar char="●"/>
            </a:pPr>
            <a:r>
              <a:rPr lang="en-US" sz="2000">
                <a:solidFill>
                  <a:srgbClr val="FFFFFF"/>
                </a:solidFill>
                <a:latin typeface="Montserrat"/>
                <a:ea typeface="Montserrat"/>
                <a:cs typeface="Montserrat"/>
                <a:sym typeface="Montserrat"/>
              </a:rPr>
              <a:t>Evaluar sistemas operativos para soluciones específicas.</a:t>
            </a:r>
            <a:endParaRPr sz="2000">
              <a:solidFill>
                <a:srgbClr val="FFFFFF"/>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45" name="Shape 145"/>
        <p:cNvGrpSpPr/>
        <p:nvPr/>
      </p:nvGrpSpPr>
      <p:grpSpPr>
        <a:xfrm>
          <a:off x="0" y="0"/>
          <a:ext cx="0" cy="0"/>
          <a:chOff x="0" y="0"/>
          <a:chExt cx="0" cy="0"/>
        </a:xfrm>
      </p:grpSpPr>
      <p:sp>
        <p:nvSpPr>
          <p:cNvPr id="146" name="Google Shape;146;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47" name="Google Shape;147;p1"/>
          <p:cNvSpPr/>
          <p:nvPr/>
        </p:nvSpPr>
        <p:spPr>
          <a:xfrm rot="5219233">
            <a:off x="14155871" y="6322918"/>
            <a:ext cx="5902851" cy="5858581"/>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148" name="Google Shape;148;p1"/>
          <p:cNvSpPr/>
          <p:nvPr/>
        </p:nvSpPr>
        <p:spPr>
          <a:xfrm>
            <a:off x="-2979701" y="-2997048"/>
            <a:ext cx="8314346" cy="8314346"/>
          </a:xfrm>
          <a:custGeom>
            <a:rect b="b" l="l" r="r" t="t"/>
            <a:pathLst>
              <a:path extrusionOk="0" h="8314346" w="8314346">
                <a:moveTo>
                  <a:pt x="0" y="0"/>
                </a:moveTo>
                <a:lnTo>
                  <a:pt x="8314346" y="0"/>
                </a:lnTo>
                <a:lnTo>
                  <a:pt x="8314346" y="8314346"/>
                </a:lnTo>
                <a:lnTo>
                  <a:pt x="0" y="8314346"/>
                </a:lnTo>
                <a:lnTo>
                  <a:pt x="0" y="0"/>
                </a:lnTo>
                <a:close/>
              </a:path>
            </a:pathLst>
          </a:custGeom>
          <a:blipFill rotWithShape="1">
            <a:blip r:embed="rId5">
              <a:alphaModFix/>
            </a:blip>
            <a:stretch>
              <a:fillRect b="0" l="0" r="0" t="0"/>
            </a:stretch>
          </a:blipFill>
          <a:ln>
            <a:noFill/>
          </a:ln>
        </p:spPr>
      </p:sp>
      <p:sp>
        <p:nvSpPr>
          <p:cNvPr id="149" name="Google Shape;149;p1"/>
          <p:cNvSpPr txBox="1"/>
          <p:nvPr/>
        </p:nvSpPr>
        <p:spPr>
          <a:xfrm>
            <a:off x="3503695" y="4532853"/>
            <a:ext cx="11280600" cy="1221300"/>
          </a:xfrm>
          <a:prstGeom prst="rect">
            <a:avLst/>
          </a:prstGeom>
          <a:noFill/>
          <a:ln>
            <a:noFill/>
          </a:ln>
        </p:spPr>
        <p:txBody>
          <a:bodyPr anchorCtr="0" anchor="t" bIns="0" lIns="0" spcFirstLastPara="1" rIns="0" wrap="square" tIns="0">
            <a:spAutoFit/>
          </a:bodyPr>
          <a:lstStyle/>
          <a:p>
            <a:pPr indent="0" lvl="0" marL="0" marR="0" rtl="0" algn="ctr">
              <a:lnSpc>
                <a:spcPct val="107007"/>
              </a:lnSpc>
              <a:spcBef>
                <a:spcPts val="0"/>
              </a:spcBef>
              <a:spcAft>
                <a:spcPts val="0"/>
              </a:spcAft>
              <a:buNone/>
            </a:pPr>
            <a:r>
              <a:rPr lang="en-US" sz="7933">
                <a:solidFill>
                  <a:srgbClr val="FFFFFF"/>
                </a:solidFill>
              </a:rPr>
              <a:t>VIRTUALIZACIÓN</a:t>
            </a:r>
            <a:endParaRPr b="0" i="0" sz="7933" u="none" cap="none" strike="noStrike">
              <a:solidFill>
                <a:srgbClr val="FFFFFF"/>
              </a:solidFill>
              <a:latin typeface="Arial"/>
              <a:ea typeface="Arial"/>
              <a:cs typeface="Arial"/>
              <a:sym typeface="Arial"/>
            </a:endParaRPr>
          </a:p>
        </p:txBody>
      </p:sp>
      <p:grpSp>
        <p:nvGrpSpPr>
          <p:cNvPr id="150" name="Google Shape;150;p1"/>
          <p:cNvGrpSpPr/>
          <p:nvPr/>
        </p:nvGrpSpPr>
        <p:grpSpPr>
          <a:xfrm>
            <a:off x="5261794" y="3102923"/>
            <a:ext cx="7764411" cy="662315"/>
            <a:chOff x="0" y="-28575"/>
            <a:chExt cx="5099278" cy="434975"/>
          </a:xfrm>
        </p:grpSpPr>
        <p:sp>
          <p:nvSpPr>
            <p:cNvPr id="151" name="Google Shape;151;p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
            <p:cNvSpPr txBox="1"/>
            <p:nvPr/>
          </p:nvSpPr>
          <p:spPr>
            <a:xfrm>
              <a:off x="0" y="-28575"/>
              <a:ext cx="5099278"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None/>
              </a:pPr>
              <a:r>
                <a:rPr b="1" i="0" lang="en-US" sz="2325" u="none" cap="none" strike="noStrike">
                  <a:solidFill>
                    <a:srgbClr val="000000"/>
                  </a:solidFill>
                  <a:latin typeface="Montserrat"/>
                  <a:ea typeface="Montserrat"/>
                  <a:cs typeface="Montserrat"/>
                  <a:sym typeface="Montserrat"/>
                </a:rPr>
                <a:t>LABORATORIO SISTEMAS OPERATIVOS 2</a:t>
              </a:r>
              <a:endParaRPr/>
            </a:p>
          </p:txBody>
        </p:sp>
      </p:grpSp>
      <p:sp>
        <p:nvSpPr>
          <p:cNvPr id="153" name="Google Shape;153;p1"/>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57" name="Shape 157"/>
        <p:cNvGrpSpPr/>
        <p:nvPr/>
      </p:nvGrpSpPr>
      <p:grpSpPr>
        <a:xfrm>
          <a:off x="0" y="0"/>
          <a:ext cx="0" cy="0"/>
          <a:chOff x="0" y="0"/>
          <a:chExt cx="0" cy="0"/>
        </a:xfrm>
      </p:grpSpPr>
      <p:sp>
        <p:nvSpPr>
          <p:cNvPr id="158" name="Google Shape;158;p2"/>
          <p:cNvSpPr/>
          <p:nvPr/>
        </p:nvSpPr>
        <p:spPr>
          <a:xfrm rot="-6497710">
            <a:off x="-3298863" y="-3929508"/>
            <a:ext cx="22752008" cy="18863483"/>
          </a:xfrm>
          <a:custGeom>
            <a:rect b="b" l="l" r="r" t="t"/>
            <a:pathLst>
              <a:path extrusionOk="0" h="18863483" w="22752008">
                <a:moveTo>
                  <a:pt x="0" y="0"/>
                </a:moveTo>
                <a:lnTo>
                  <a:pt x="22752007" y="0"/>
                </a:lnTo>
                <a:lnTo>
                  <a:pt x="22752007" y="18863483"/>
                </a:lnTo>
                <a:lnTo>
                  <a:pt x="0" y="18863483"/>
                </a:lnTo>
                <a:lnTo>
                  <a:pt x="0" y="0"/>
                </a:lnTo>
                <a:close/>
              </a:path>
            </a:pathLst>
          </a:custGeom>
          <a:blipFill rotWithShape="1">
            <a:blip r:embed="rId3">
              <a:alphaModFix/>
            </a:blip>
            <a:stretch>
              <a:fillRect b="0" l="0" r="0" t="0"/>
            </a:stretch>
          </a:blipFill>
          <a:ln>
            <a:noFill/>
          </a:ln>
        </p:spPr>
      </p:sp>
      <p:grpSp>
        <p:nvGrpSpPr>
          <p:cNvPr id="159" name="Google Shape;159;p2"/>
          <p:cNvGrpSpPr/>
          <p:nvPr/>
        </p:nvGrpSpPr>
        <p:grpSpPr>
          <a:xfrm>
            <a:off x="684792" y="596982"/>
            <a:ext cx="7288988" cy="8925485"/>
            <a:chOff x="0" y="-28575"/>
            <a:chExt cx="1919734" cy="2350745"/>
          </a:xfrm>
        </p:grpSpPr>
        <p:sp>
          <p:nvSpPr>
            <p:cNvPr id="160" name="Google Shape;160;p2"/>
            <p:cNvSpPr/>
            <p:nvPr/>
          </p:nvSpPr>
          <p:spPr>
            <a:xfrm>
              <a:off x="0" y="0"/>
              <a:ext cx="1919734" cy="2322170"/>
            </a:xfrm>
            <a:custGeom>
              <a:rect b="b" l="l" r="r" t="t"/>
              <a:pathLst>
                <a:path extrusionOk="0" h="2322170" w="1919734">
                  <a:moveTo>
                    <a:pt x="54169" y="0"/>
                  </a:moveTo>
                  <a:lnTo>
                    <a:pt x="1865564" y="0"/>
                  </a:lnTo>
                  <a:cubicBezTo>
                    <a:pt x="1895481" y="0"/>
                    <a:pt x="1919734" y="24252"/>
                    <a:pt x="1919734" y="54169"/>
                  </a:cubicBezTo>
                  <a:lnTo>
                    <a:pt x="1919734" y="2268001"/>
                  </a:lnTo>
                  <a:cubicBezTo>
                    <a:pt x="1919734" y="2282367"/>
                    <a:pt x="1914027" y="2296146"/>
                    <a:pt x="1903868" y="2306304"/>
                  </a:cubicBezTo>
                  <a:cubicBezTo>
                    <a:pt x="1893709" y="2316463"/>
                    <a:pt x="1879931" y="2322170"/>
                    <a:pt x="1865564" y="2322170"/>
                  </a:cubicBezTo>
                  <a:lnTo>
                    <a:pt x="54169" y="2322170"/>
                  </a:lnTo>
                  <a:cubicBezTo>
                    <a:pt x="24252" y="2322170"/>
                    <a:pt x="0" y="2297918"/>
                    <a:pt x="0" y="2268001"/>
                  </a:cubicBezTo>
                  <a:lnTo>
                    <a:pt x="0" y="54169"/>
                  </a:lnTo>
                  <a:cubicBezTo>
                    <a:pt x="0" y="24252"/>
                    <a:pt x="24252" y="0"/>
                    <a:pt x="54169"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txBox="1"/>
            <p:nvPr/>
          </p:nvSpPr>
          <p:spPr>
            <a:xfrm>
              <a:off x="0" y="-28575"/>
              <a:ext cx="1919734" cy="2350745"/>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62" name="Google Shape;162;p2"/>
          <p:cNvCxnSpPr/>
          <p:nvPr/>
        </p:nvCxnSpPr>
        <p:spPr>
          <a:xfrm>
            <a:off x="1083167" y="1703515"/>
            <a:ext cx="6492240" cy="0"/>
          </a:xfrm>
          <a:prstGeom prst="straightConnector1">
            <a:avLst/>
          </a:prstGeom>
          <a:noFill/>
          <a:ln cap="flat" cmpd="sng" w="38100">
            <a:solidFill>
              <a:srgbClr val="FFFFFF"/>
            </a:solidFill>
            <a:prstDash val="solid"/>
            <a:round/>
            <a:headEnd len="sm" w="sm" type="none"/>
            <a:tailEnd len="sm" w="sm" type="none"/>
          </a:ln>
        </p:spPr>
      </p:cxnSp>
      <p:cxnSp>
        <p:nvCxnSpPr>
          <p:cNvPr id="163" name="Google Shape;163;p2"/>
          <p:cNvCxnSpPr/>
          <p:nvPr/>
        </p:nvCxnSpPr>
        <p:spPr>
          <a:xfrm>
            <a:off x="1083167" y="8394780"/>
            <a:ext cx="6492240" cy="0"/>
          </a:xfrm>
          <a:prstGeom prst="straightConnector1">
            <a:avLst/>
          </a:prstGeom>
          <a:noFill/>
          <a:ln cap="flat" cmpd="sng" w="38100">
            <a:solidFill>
              <a:srgbClr val="FFFFFF"/>
            </a:solidFill>
            <a:prstDash val="solid"/>
            <a:round/>
            <a:headEnd len="sm" w="sm" type="none"/>
            <a:tailEnd len="sm" w="sm" type="none"/>
          </a:ln>
        </p:spPr>
      </p:cxnSp>
      <p:sp>
        <p:nvSpPr>
          <p:cNvPr id="164" name="Google Shape;164;p2"/>
          <p:cNvSpPr/>
          <p:nvPr/>
        </p:nvSpPr>
        <p:spPr>
          <a:xfrm>
            <a:off x="1385220" y="1870669"/>
            <a:ext cx="5888133" cy="6356958"/>
          </a:xfrm>
          <a:custGeom>
            <a:rect b="b" l="l" r="r" t="t"/>
            <a:pathLst>
              <a:path extrusionOk="0" h="6356958" w="5888133">
                <a:moveTo>
                  <a:pt x="0" y="0"/>
                </a:moveTo>
                <a:lnTo>
                  <a:pt x="5888133" y="0"/>
                </a:lnTo>
                <a:lnTo>
                  <a:pt x="5888133" y="6356958"/>
                </a:lnTo>
                <a:lnTo>
                  <a:pt x="0" y="6356958"/>
                </a:lnTo>
                <a:lnTo>
                  <a:pt x="0" y="0"/>
                </a:lnTo>
                <a:close/>
              </a:path>
            </a:pathLst>
          </a:custGeom>
          <a:blipFill rotWithShape="1">
            <a:blip r:embed="rId4">
              <a:alphaModFix/>
            </a:blip>
            <a:stretch>
              <a:fillRect b="0" l="0" r="0" t="0"/>
            </a:stretch>
          </a:blipFill>
          <a:ln>
            <a:noFill/>
          </a:ln>
        </p:spPr>
      </p:sp>
      <p:sp>
        <p:nvSpPr>
          <p:cNvPr id="165" name="Google Shape;165;p2"/>
          <p:cNvSpPr txBox="1"/>
          <p:nvPr/>
        </p:nvSpPr>
        <p:spPr>
          <a:xfrm>
            <a:off x="8804898" y="2043240"/>
            <a:ext cx="8454402" cy="701802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La virtualización es una tecnología que permite que </a:t>
            </a:r>
            <a:r>
              <a:rPr b="0" i="0" lang="en-US" sz="2400" u="none" cap="none" strike="noStrike">
                <a:solidFill>
                  <a:srgbClr val="ACFDDB"/>
                </a:solidFill>
                <a:latin typeface="Montserrat"/>
                <a:ea typeface="Montserrat"/>
                <a:cs typeface="Montserrat"/>
                <a:sym typeface="Montserrat"/>
              </a:rPr>
              <a:t>múltiples sistemas operativos </a:t>
            </a:r>
            <a:r>
              <a:rPr b="0" i="0" lang="en-US" sz="2400" u="none" cap="none" strike="noStrike">
                <a:solidFill>
                  <a:srgbClr val="FFFFFF"/>
                </a:solidFill>
                <a:latin typeface="Montserrat"/>
                <a:ea typeface="Montserrat"/>
                <a:cs typeface="Montserrat"/>
                <a:sym typeface="Montserrat"/>
              </a:rPr>
              <a:t>y aplicaciones se ejecuten en una sola máquina física, creando entornos virtuales. Estos entornos imitan hardware real, permitiendo que cada sistema operativo funcione de forma aislada como si tuviera su propio hardware. Mediante un hipervisor, se gestiona el uso de los recursos físicos, como la CPU, la memoria y el almacenamiento, entre las diferentes máquinas virtuales.</a:t>
            </a:r>
            <a:endParaRPr/>
          </a:p>
          <a:p>
            <a:pPr indent="0" lvl="0" marL="0" marR="0" rtl="0" algn="just">
              <a:lnSpc>
                <a:spcPct val="13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just">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La virtualización optimiza el uso de los recursos físicos, permitiendo que varias cargas de trabajo compartan la misma infraestructura. Esto ayuda a reducir el número de servidores físicos necesarios, disminuyendo costos de hardware, mantenimiento, espacio y consumo energético. </a:t>
            </a:r>
            <a:endParaRPr/>
          </a:p>
        </p:txBody>
      </p:sp>
      <p:sp>
        <p:nvSpPr>
          <p:cNvPr id="166" name="Google Shape;166;p2"/>
          <p:cNvSpPr txBox="1"/>
          <p:nvPr/>
        </p:nvSpPr>
        <p:spPr>
          <a:xfrm>
            <a:off x="8804898" y="1297115"/>
            <a:ext cx="8454402" cy="765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VIRTUALIZACIÓN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70" name="Shape 170"/>
        <p:cNvGrpSpPr/>
        <p:nvPr/>
      </p:nvGrpSpPr>
      <p:grpSpPr>
        <a:xfrm>
          <a:off x="0" y="0"/>
          <a:ext cx="0" cy="0"/>
          <a:chOff x="0" y="0"/>
          <a:chExt cx="0" cy="0"/>
        </a:xfrm>
      </p:grpSpPr>
      <p:sp>
        <p:nvSpPr>
          <p:cNvPr id="171" name="Google Shape;171;p3"/>
          <p:cNvSpPr/>
          <p:nvPr/>
        </p:nvSpPr>
        <p:spPr>
          <a:xfrm rot="-10164411">
            <a:off x="-2246901" y="-3921303"/>
            <a:ext cx="25064564" cy="17089476"/>
          </a:xfrm>
          <a:custGeom>
            <a:rect b="b" l="l" r="r" t="t"/>
            <a:pathLst>
              <a:path extrusionOk="0" h="17089476" w="25064564">
                <a:moveTo>
                  <a:pt x="0" y="0"/>
                </a:moveTo>
                <a:lnTo>
                  <a:pt x="25064564" y="0"/>
                </a:lnTo>
                <a:lnTo>
                  <a:pt x="25064564" y="17089476"/>
                </a:lnTo>
                <a:lnTo>
                  <a:pt x="0" y="17089476"/>
                </a:lnTo>
                <a:lnTo>
                  <a:pt x="0" y="0"/>
                </a:lnTo>
                <a:close/>
              </a:path>
            </a:pathLst>
          </a:custGeom>
          <a:blipFill rotWithShape="1">
            <a:blip r:embed="rId3">
              <a:alphaModFix/>
            </a:blip>
            <a:stretch>
              <a:fillRect b="0" l="0" r="0" t="0"/>
            </a:stretch>
          </a:blipFill>
          <a:ln>
            <a:noFill/>
          </a:ln>
        </p:spPr>
      </p:sp>
      <p:grpSp>
        <p:nvGrpSpPr>
          <p:cNvPr id="172" name="Google Shape;172;p3"/>
          <p:cNvGrpSpPr/>
          <p:nvPr/>
        </p:nvGrpSpPr>
        <p:grpSpPr>
          <a:xfrm>
            <a:off x="1028700" y="2657722"/>
            <a:ext cx="5104171" cy="5617979"/>
            <a:chOff x="0" y="-19050"/>
            <a:chExt cx="1029031" cy="1132617"/>
          </a:xfrm>
        </p:grpSpPr>
        <p:sp>
          <p:nvSpPr>
            <p:cNvPr id="173" name="Google Shape;173;p3"/>
            <p:cNvSpPr/>
            <p:nvPr/>
          </p:nvSpPr>
          <p:spPr>
            <a:xfrm>
              <a:off x="0" y="0"/>
              <a:ext cx="1029031" cy="1113567"/>
            </a:xfrm>
            <a:custGeom>
              <a:rect b="b" l="l" r="r" t="t"/>
              <a:pathLst>
                <a:path extrusionOk="0" h="1113567" w="1029031">
                  <a:moveTo>
                    <a:pt x="75839" y="0"/>
                  </a:moveTo>
                  <a:lnTo>
                    <a:pt x="953191" y="0"/>
                  </a:lnTo>
                  <a:cubicBezTo>
                    <a:pt x="995076" y="0"/>
                    <a:pt x="1029031" y="33954"/>
                    <a:pt x="1029031" y="75839"/>
                  </a:cubicBezTo>
                  <a:lnTo>
                    <a:pt x="1029031" y="1037728"/>
                  </a:lnTo>
                  <a:cubicBezTo>
                    <a:pt x="1029031" y="1079613"/>
                    <a:pt x="995076" y="1113567"/>
                    <a:pt x="953191" y="1113567"/>
                  </a:cubicBezTo>
                  <a:lnTo>
                    <a:pt x="75839" y="1113567"/>
                  </a:lnTo>
                  <a:cubicBezTo>
                    <a:pt x="33954" y="1113567"/>
                    <a:pt x="0" y="1079613"/>
                    <a:pt x="0" y="1037728"/>
                  </a:cubicBezTo>
                  <a:lnTo>
                    <a:pt x="0" y="75839"/>
                  </a:lnTo>
                  <a:cubicBezTo>
                    <a:pt x="0" y="33954"/>
                    <a:pt x="33954" y="0"/>
                    <a:pt x="75839"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txBox="1"/>
            <p:nvPr/>
          </p:nvSpPr>
          <p:spPr>
            <a:xfrm>
              <a:off x="0" y="-19050"/>
              <a:ext cx="1029031" cy="113261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5" name="Google Shape;175;p3"/>
          <p:cNvSpPr txBox="1"/>
          <p:nvPr/>
        </p:nvSpPr>
        <p:spPr>
          <a:xfrm>
            <a:off x="1028700" y="3150609"/>
            <a:ext cx="4825522" cy="5366308"/>
          </a:xfrm>
          <a:prstGeom prst="rect">
            <a:avLst/>
          </a:prstGeom>
          <a:noFill/>
          <a:ln>
            <a:noFill/>
          </a:ln>
        </p:spPr>
        <p:txBody>
          <a:bodyPr anchorCtr="0" anchor="t" bIns="0" lIns="0" spcFirstLastPara="1" rIns="0" wrap="square" tIns="0">
            <a:spAutoFit/>
          </a:bodyPr>
          <a:lstStyle/>
          <a:p>
            <a:pPr indent="0" lvl="0" marL="0" marR="0" rtl="0" algn="l">
              <a:lnSpc>
                <a:spcPct val="141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211153" lvl="1" marL="422308" marR="0" rtl="0" algn="l">
              <a:lnSpc>
                <a:spcPct val="129959"/>
              </a:lnSpc>
              <a:spcBef>
                <a:spcPts val="0"/>
              </a:spcBef>
              <a:spcAft>
                <a:spcPts val="0"/>
              </a:spcAft>
              <a:buClr>
                <a:srgbClr val="FFFFFF"/>
              </a:buClr>
              <a:buSzPts val="1956"/>
              <a:buFont typeface="Arial"/>
              <a:buChar char="•"/>
            </a:pPr>
            <a:r>
              <a:rPr b="1" i="0" lang="en-US" sz="1956" u="none" cap="none" strike="noStrike">
                <a:solidFill>
                  <a:srgbClr val="FFFFFF"/>
                </a:solidFill>
                <a:latin typeface="Montserrat"/>
                <a:ea typeface="Montserrat"/>
                <a:cs typeface="Montserrat"/>
                <a:sym typeface="Montserrat"/>
              </a:rPr>
              <a:t>Virtualización de servidor: </a:t>
            </a:r>
            <a:r>
              <a:rPr b="0" i="0" lang="en-US" sz="1956" u="none" cap="none" strike="noStrike">
                <a:solidFill>
                  <a:srgbClr val="FFFFFF"/>
                </a:solidFill>
                <a:latin typeface="Montserrat"/>
                <a:ea typeface="Montserrat"/>
                <a:cs typeface="Montserrat"/>
                <a:sym typeface="Montserrat"/>
              </a:rPr>
              <a:t>Permite que varios sistemas operativos se ejecuten en un solo servidor físico, mejorando la eficiencia y consolidación de recursos.</a:t>
            </a:r>
            <a:endParaRPr/>
          </a:p>
          <a:p>
            <a:pPr indent="0" lvl="0" marL="0" marR="0" rtl="0" algn="l">
              <a:lnSpc>
                <a:spcPct val="129959"/>
              </a:lnSpc>
              <a:spcBef>
                <a:spcPts val="0"/>
              </a:spcBef>
              <a:spcAft>
                <a:spcPts val="0"/>
              </a:spcAft>
              <a:buNone/>
            </a:pPr>
            <a:r>
              <a:t/>
            </a:r>
            <a:endParaRPr b="0" i="0" sz="1956" u="none" cap="none" strike="noStrike">
              <a:solidFill>
                <a:srgbClr val="FFFFFF"/>
              </a:solidFill>
              <a:latin typeface="Montserrat"/>
              <a:ea typeface="Montserrat"/>
              <a:cs typeface="Montserrat"/>
              <a:sym typeface="Montserrat"/>
            </a:endParaRPr>
          </a:p>
          <a:p>
            <a:pPr indent="-211153" lvl="1" marL="422308" marR="0" rtl="0" algn="l">
              <a:lnSpc>
                <a:spcPct val="129959"/>
              </a:lnSpc>
              <a:spcBef>
                <a:spcPts val="0"/>
              </a:spcBef>
              <a:spcAft>
                <a:spcPts val="0"/>
              </a:spcAft>
              <a:buClr>
                <a:srgbClr val="FFFFFF"/>
              </a:buClr>
              <a:buSzPts val="1956"/>
              <a:buFont typeface="Arial"/>
              <a:buChar char="•"/>
            </a:pPr>
            <a:r>
              <a:rPr b="1" i="0" lang="en-US" sz="1956" u="none" cap="none" strike="noStrike">
                <a:solidFill>
                  <a:srgbClr val="FFFFFF"/>
                </a:solidFill>
                <a:latin typeface="Montserrat"/>
                <a:ea typeface="Montserrat"/>
                <a:cs typeface="Montserrat"/>
                <a:sym typeface="Montserrat"/>
              </a:rPr>
              <a:t>Virtualización de red: Crea </a:t>
            </a:r>
            <a:r>
              <a:rPr b="0" i="0" lang="en-US" sz="1956" u="none" cap="none" strike="noStrike">
                <a:solidFill>
                  <a:srgbClr val="FFFFFF"/>
                </a:solidFill>
                <a:latin typeface="Montserrat"/>
                <a:ea typeface="Montserrat"/>
                <a:cs typeface="Montserrat"/>
                <a:sym typeface="Montserrat"/>
              </a:rPr>
              <a:t>redes virtuales que pueden funcionar independientemente de la infraestructura física, facilitando la configuración y el mantenimiento.</a:t>
            </a:r>
            <a:endParaRPr/>
          </a:p>
          <a:p>
            <a:pPr indent="0" lvl="0" marL="0" marR="0" rtl="0" algn="l">
              <a:lnSpc>
                <a:spcPct val="129959"/>
              </a:lnSpc>
              <a:spcBef>
                <a:spcPts val="0"/>
              </a:spcBef>
              <a:spcAft>
                <a:spcPts val="0"/>
              </a:spcAft>
              <a:buNone/>
            </a:pPr>
            <a:r>
              <a:t/>
            </a:r>
            <a:endParaRPr b="0" i="0" sz="1956" u="none" cap="none" strike="noStrike">
              <a:solidFill>
                <a:srgbClr val="FFFFFF"/>
              </a:solidFill>
              <a:latin typeface="Montserrat"/>
              <a:ea typeface="Montserrat"/>
              <a:cs typeface="Montserrat"/>
              <a:sym typeface="Montserrat"/>
            </a:endParaRPr>
          </a:p>
          <a:p>
            <a:pPr indent="0" lvl="0" marL="0" marR="0" rtl="0" algn="l">
              <a:lnSpc>
                <a:spcPct val="129959"/>
              </a:lnSpc>
              <a:spcBef>
                <a:spcPts val="0"/>
              </a:spcBef>
              <a:spcAft>
                <a:spcPts val="0"/>
              </a:spcAft>
              <a:buNone/>
            </a:pPr>
            <a:r>
              <a:t/>
            </a:r>
            <a:endParaRPr b="0" i="0" sz="1956" u="none" cap="none" strike="noStrike">
              <a:solidFill>
                <a:srgbClr val="FFFFFF"/>
              </a:solidFill>
              <a:latin typeface="Montserrat"/>
              <a:ea typeface="Montserrat"/>
              <a:cs typeface="Montserrat"/>
              <a:sym typeface="Montserrat"/>
            </a:endParaRPr>
          </a:p>
          <a:p>
            <a:pPr indent="0" lvl="0" marL="0" marR="0" rtl="0" algn="l">
              <a:lnSpc>
                <a:spcPct val="129959"/>
              </a:lnSpc>
              <a:spcBef>
                <a:spcPts val="0"/>
              </a:spcBef>
              <a:spcAft>
                <a:spcPts val="0"/>
              </a:spcAft>
              <a:buNone/>
            </a:pPr>
            <a:r>
              <a:t/>
            </a:r>
            <a:endParaRPr b="0" i="0" sz="1956" u="none" cap="none" strike="noStrike">
              <a:solidFill>
                <a:srgbClr val="FFFFFF"/>
              </a:solidFill>
              <a:latin typeface="Montserrat"/>
              <a:ea typeface="Montserrat"/>
              <a:cs typeface="Montserrat"/>
              <a:sym typeface="Montserrat"/>
            </a:endParaRPr>
          </a:p>
        </p:txBody>
      </p:sp>
      <p:grpSp>
        <p:nvGrpSpPr>
          <p:cNvPr id="176" name="Google Shape;176;p3"/>
          <p:cNvGrpSpPr/>
          <p:nvPr/>
        </p:nvGrpSpPr>
        <p:grpSpPr>
          <a:xfrm>
            <a:off x="6883973" y="2963154"/>
            <a:ext cx="4357799" cy="4530872"/>
            <a:chOff x="0" y="-19050"/>
            <a:chExt cx="878558" cy="913450"/>
          </a:xfrm>
        </p:grpSpPr>
        <p:sp>
          <p:nvSpPr>
            <p:cNvPr id="177" name="Google Shape;177;p3"/>
            <p:cNvSpPr/>
            <p:nvPr/>
          </p:nvSpPr>
          <p:spPr>
            <a:xfrm>
              <a:off x="0" y="0"/>
              <a:ext cx="878558" cy="894400"/>
            </a:xfrm>
            <a:custGeom>
              <a:rect b="b" l="l" r="r" t="t"/>
              <a:pathLst>
                <a:path extrusionOk="0" h="894400" w="878558">
                  <a:moveTo>
                    <a:pt x="88828" y="0"/>
                  </a:moveTo>
                  <a:lnTo>
                    <a:pt x="789729" y="0"/>
                  </a:lnTo>
                  <a:cubicBezTo>
                    <a:pt x="813288" y="0"/>
                    <a:pt x="835882" y="9359"/>
                    <a:pt x="852541" y="26017"/>
                  </a:cubicBezTo>
                  <a:cubicBezTo>
                    <a:pt x="869199" y="42676"/>
                    <a:pt x="878558" y="65270"/>
                    <a:pt x="878558" y="88828"/>
                  </a:cubicBezTo>
                  <a:lnTo>
                    <a:pt x="878558" y="805572"/>
                  </a:lnTo>
                  <a:cubicBezTo>
                    <a:pt x="878558" y="854630"/>
                    <a:pt x="838788" y="894400"/>
                    <a:pt x="789729" y="894400"/>
                  </a:cubicBezTo>
                  <a:lnTo>
                    <a:pt x="88828" y="894400"/>
                  </a:lnTo>
                  <a:cubicBezTo>
                    <a:pt x="65270" y="894400"/>
                    <a:pt x="42676" y="885042"/>
                    <a:pt x="26017" y="868383"/>
                  </a:cubicBezTo>
                  <a:cubicBezTo>
                    <a:pt x="9359" y="851724"/>
                    <a:pt x="0" y="829131"/>
                    <a:pt x="0" y="805572"/>
                  </a:cubicBezTo>
                  <a:lnTo>
                    <a:pt x="0" y="88828"/>
                  </a:lnTo>
                  <a:cubicBezTo>
                    <a:pt x="0" y="65270"/>
                    <a:pt x="9359" y="42676"/>
                    <a:pt x="26017" y="26017"/>
                  </a:cubicBezTo>
                  <a:cubicBezTo>
                    <a:pt x="42676" y="9359"/>
                    <a:pt x="65270" y="0"/>
                    <a:pt x="88828"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txBox="1"/>
            <p:nvPr/>
          </p:nvSpPr>
          <p:spPr>
            <a:xfrm>
              <a:off x="0" y="-19050"/>
              <a:ext cx="878558" cy="913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9" name="Google Shape;179;p3"/>
          <p:cNvGrpSpPr/>
          <p:nvPr/>
        </p:nvGrpSpPr>
        <p:grpSpPr>
          <a:xfrm>
            <a:off x="11992874" y="2716378"/>
            <a:ext cx="5104171" cy="4777648"/>
            <a:chOff x="0" y="-19050"/>
            <a:chExt cx="1029031" cy="963202"/>
          </a:xfrm>
        </p:grpSpPr>
        <p:sp>
          <p:nvSpPr>
            <p:cNvPr id="180" name="Google Shape;180;p3"/>
            <p:cNvSpPr/>
            <p:nvPr/>
          </p:nvSpPr>
          <p:spPr>
            <a:xfrm>
              <a:off x="0" y="0"/>
              <a:ext cx="1029031" cy="944152"/>
            </a:xfrm>
            <a:custGeom>
              <a:rect b="b" l="l" r="r" t="t"/>
              <a:pathLst>
                <a:path extrusionOk="0" h="944152" w="1029031">
                  <a:moveTo>
                    <a:pt x="75839" y="0"/>
                  </a:moveTo>
                  <a:lnTo>
                    <a:pt x="953191" y="0"/>
                  </a:lnTo>
                  <a:cubicBezTo>
                    <a:pt x="995076" y="0"/>
                    <a:pt x="1029031" y="33954"/>
                    <a:pt x="1029031" y="75839"/>
                  </a:cubicBezTo>
                  <a:lnTo>
                    <a:pt x="1029031" y="868312"/>
                  </a:lnTo>
                  <a:cubicBezTo>
                    <a:pt x="1029031" y="910197"/>
                    <a:pt x="995076" y="944152"/>
                    <a:pt x="953191" y="944152"/>
                  </a:cubicBezTo>
                  <a:lnTo>
                    <a:pt x="75839" y="944152"/>
                  </a:lnTo>
                  <a:cubicBezTo>
                    <a:pt x="33954" y="944152"/>
                    <a:pt x="0" y="910197"/>
                    <a:pt x="0" y="868312"/>
                  </a:cubicBezTo>
                  <a:lnTo>
                    <a:pt x="0" y="75839"/>
                  </a:lnTo>
                  <a:cubicBezTo>
                    <a:pt x="0" y="33954"/>
                    <a:pt x="33954" y="0"/>
                    <a:pt x="75839"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txBox="1"/>
            <p:nvPr/>
          </p:nvSpPr>
          <p:spPr>
            <a:xfrm>
              <a:off x="0" y="-19050"/>
              <a:ext cx="1029031" cy="96320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2" name="Google Shape;182;p3"/>
          <p:cNvSpPr/>
          <p:nvPr/>
        </p:nvSpPr>
        <p:spPr>
          <a:xfrm>
            <a:off x="8508454" y="2689082"/>
            <a:ext cx="1108838" cy="1111802"/>
          </a:xfrm>
          <a:custGeom>
            <a:rect b="b" l="l" r="r" t="t"/>
            <a:pathLst>
              <a:path extrusionOk="0" h="1111802" w="1108838">
                <a:moveTo>
                  <a:pt x="0" y="0"/>
                </a:moveTo>
                <a:lnTo>
                  <a:pt x="1108837" y="0"/>
                </a:lnTo>
                <a:lnTo>
                  <a:pt x="1108837" y="1111802"/>
                </a:lnTo>
                <a:lnTo>
                  <a:pt x="0" y="1111802"/>
                </a:lnTo>
                <a:lnTo>
                  <a:pt x="0" y="0"/>
                </a:lnTo>
                <a:close/>
              </a:path>
            </a:pathLst>
          </a:custGeom>
          <a:blipFill rotWithShape="1">
            <a:blip r:embed="rId4">
              <a:alphaModFix/>
            </a:blip>
            <a:stretch>
              <a:fillRect b="0" l="0" r="0" t="0"/>
            </a:stretch>
          </a:blipFill>
          <a:ln>
            <a:noFill/>
          </a:ln>
        </p:spPr>
      </p:sp>
      <p:sp>
        <p:nvSpPr>
          <p:cNvPr id="183" name="Google Shape;183;p3"/>
          <p:cNvSpPr txBox="1"/>
          <p:nvPr/>
        </p:nvSpPr>
        <p:spPr>
          <a:xfrm>
            <a:off x="12049250" y="4333677"/>
            <a:ext cx="4991419" cy="1946643"/>
          </a:xfrm>
          <a:prstGeom prst="rect">
            <a:avLst/>
          </a:prstGeom>
          <a:noFill/>
          <a:ln>
            <a:noFill/>
          </a:ln>
        </p:spPr>
        <p:txBody>
          <a:bodyPr anchorCtr="0" anchor="t" bIns="0" lIns="0" spcFirstLastPara="1" rIns="0" wrap="square" tIns="0">
            <a:spAutoFit/>
          </a:bodyPr>
          <a:lstStyle/>
          <a:p>
            <a:pPr indent="-212772" lvl="1" marL="425544" marR="0" rtl="0" algn="l">
              <a:lnSpc>
                <a:spcPct val="130050"/>
              </a:lnSpc>
              <a:spcBef>
                <a:spcPts val="0"/>
              </a:spcBef>
              <a:spcAft>
                <a:spcPts val="0"/>
              </a:spcAft>
              <a:buClr>
                <a:srgbClr val="FFFFFF"/>
              </a:buClr>
              <a:buSzPts val="1970"/>
              <a:buFont typeface="Arial"/>
              <a:buChar char="•"/>
            </a:pPr>
            <a:r>
              <a:rPr b="1" i="0" lang="en-US" sz="1970" u="none" cap="none" strike="noStrike">
                <a:solidFill>
                  <a:srgbClr val="FFFFFF"/>
                </a:solidFill>
                <a:latin typeface="Montserrat"/>
                <a:ea typeface="Montserrat"/>
                <a:cs typeface="Montserrat"/>
                <a:sym typeface="Montserrat"/>
              </a:rPr>
              <a:t>Virtualización de escritorio </a:t>
            </a:r>
            <a:r>
              <a:rPr b="0" i="0" lang="en-US" sz="1970" u="none" cap="none" strike="noStrike">
                <a:solidFill>
                  <a:srgbClr val="FFFFFF"/>
                </a:solidFill>
                <a:latin typeface="Montserrat"/>
                <a:ea typeface="Montserrat"/>
                <a:cs typeface="Montserrat"/>
                <a:sym typeface="Montserrat"/>
              </a:rPr>
              <a:t>Permite ejecutar entornos de escritorio en servidores centrales, accesibles desde cualquier dispositivo, mejorando la flexibilidad para los usuarios.</a:t>
            </a:r>
            <a:endParaRPr/>
          </a:p>
        </p:txBody>
      </p:sp>
      <p:sp>
        <p:nvSpPr>
          <p:cNvPr id="184" name="Google Shape;184;p3"/>
          <p:cNvSpPr txBox="1"/>
          <p:nvPr/>
        </p:nvSpPr>
        <p:spPr>
          <a:xfrm>
            <a:off x="7187400" y="4862474"/>
            <a:ext cx="3750945" cy="212852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900" u="none" cap="none" strike="noStrike">
                <a:solidFill>
                  <a:srgbClr val="1A0A33"/>
                </a:solidFill>
                <a:latin typeface="Montserrat"/>
                <a:ea typeface="Montserrat"/>
                <a:cs typeface="Montserrat"/>
                <a:sym typeface="Montserrat"/>
              </a:rPr>
              <a:t> Permite que varios dispositivos de almacenamiento físicos se combinen en un solo recurso virtual, simplificando la administración de datos.</a:t>
            </a:r>
            <a:endParaRPr/>
          </a:p>
        </p:txBody>
      </p:sp>
      <p:sp>
        <p:nvSpPr>
          <p:cNvPr id="185" name="Google Shape;185;p3"/>
          <p:cNvSpPr txBox="1"/>
          <p:nvPr/>
        </p:nvSpPr>
        <p:spPr>
          <a:xfrm>
            <a:off x="7187400" y="4011332"/>
            <a:ext cx="3750945" cy="64159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1A0A33"/>
                </a:solidFill>
                <a:latin typeface="Montserrat"/>
                <a:ea typeface="Montserrat"/>
                <a:cs typeface="Montserrat"/>
                <a:sym typeface="Montserrat"/>
              </a:rPr>
              <a:t>VIRTUALIZACIÓN DE ALMACENAMIENTO:</a:t>
            </a:r>
            <a:endParaRPr/>
          </a:p>
        </p:txBody>
      </p:sp>
      <p:sp>
        <p:nvSpPr>
          <p:cNvPr id="186" name="Google Shape;186;p3"/>
          <p:cNvSpPr txBox="1"/>
          <p:nvPr/>
        </p:nvSpPr>
        <p:spPr>
          <a:xfrm>
            <a:off x="4916799" y="571912"/>
            <a:ext cx="8454300" cy="7233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4700" u="none" cap="none" strike="noStrike">
                <a:solidFill>
                  <a:srgbClr val="FFFFFF"/>
                </a:solidFill>
                <a:latin typeface="Arial"/>
                <a:ea typeface="Arial"/>
                <a:cs typeface="Arial"/>
                <a:sym typeface="Arial"/>
              </a:rPr>
              <a:t>TIPOS DE </a:t>
            </a:r>
            <a:r>
              <a:rPr lang="en-US" sz="4700">
                <a:solidFill>
                  <a:srgbClr val="FFFFFF"/>
                </a:solidFill>
              </a:rPr>
              <a:t>VIRTUALIZACIÓN</a:t>
            </a:r>
            <a:r>
              <a:rPr b="0" i="0" lang="en-US" sz="4700" u="none" cap="none" strike="noStrike">
                <a:solidFill>
                  <a:srgbClr val="FFFFFF"/>
                </a:solidFill>
                <a:latin typeface="Arial"/>
                <a:ea typeface="Arial"/>
                <a:cs typeface="Arial"/>
                <a:sym typeface="Arial"/>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90" name="Shape 190"/>
        <p:cNvGrpSpPr/>
        <p:nvPr/>
      </p:nvGrpSpPr>
      <p:grpSpPr>
        <a:xfrm>
          <a:off x="0" y="0"/>
          <a:ext cx="0" cy="0"/>
          <a:chOff x="0" y="0"/>
          <a:chExt cx="0" cy="0"/>
        </a:xfrm>
      </p:grpSpPr>
      <p:cxnSp>
        <p:nvCxnSpPr>
          <p:cNvPr id="191" name="Google Shape;191;p4"/>
          <p:cNvCxnSpPr/>
          <p:nvPr/>
        </p:nvCxnSpPr>
        <p:spPr>
          <a:xfrm>
            <a:off x="15478418" y="4181921"/>
            <a:ext cx="0" cy="2476378"/>
          </a:xfrm>
          <a:prstGeom prst="straightConnector1">
            <a:avLst/>
          </a:prstGeom>
          <a:noFill/>
          <a:ln cap="flat" cmpd="sng" w="38100">
            <a:solidFill>
              <a:srgbClr val="675688"/>
            </a:solidFill>
            <a:prstDash val="solid"/>
            <a:round/>
            <a:headEnd len="sm" w="sm" type="none"/>
            <a:tailEnd len="lg" w="lg" type="oval"/>
          </a:ln>
        </p:spPr>
      </p:cxnSp>
      <p:grpSp>
        <p:nvGrpSpPr>
          <p:cNvPr id="192" name="Google Shape;192;p4"/>
          <p:cNvGrpSpPr/>
          <p:nvPr/>
        </p:nvGrpSpPr>
        <p:grpSpPr>
          <a:xfrm>
            <a:off x="14324446" y="3846219"/>
            <a:ext cx="2307945" cy="2307945"/>
            <a:chOff x="0" y="0"/>
            <a:chExt cx="812800" cy="812800"/>
          </a:xfrm>
        </p:grpSpPr>
        <p:sp>
          <p:nvSpPr>
            <p:cNvPr id="193" name="Google Shape;193;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5" name="Google Shape;195;p4"/>
          <p:cNvGrpSpPr/>
          <p:nvPr/>
        </p:nvGrpSpPr>
        <p:grpSpPr>
          <a:xfrm>
            <a:off x="15112992" y="3480792"/>
            <a:ext cx="730852" cy="730852"/>
            <a:chOff x="0" y="0"/>
            <a:chExt cx="812800" cy="812800"/>
          </a:xfrm>
        </p:grpSpPr>
        <p:sp>
          <p:nvSpPr>
            <p:cNvPr id="196" name="Google Shape;196;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8" name="Google Shape;198;p4"/>
          <p:cNvSpPr/>
          <p:nvPr/>
        </p:nvSpPr>
        <p:spPr>
          <a:xfrm rot="1585216">
            <a:off x="14731469" y="4310697"/>
            <a:ext cx="1493897" cy="1455871"/>
          </a:xfrm>
          <a:custGeom>
            <a:rect b="b" l="l" r="r" t="t"/>
            <a:pathLst>
              <a:path extrusionOk="0" h="1455871" w="1493897">
                <a:moveTo>
                  <a:pt x="0" y="0"/>
                </a:moveTo>
                <a:lnTo>
                  <a:pt x="1493898" y="0"/>
                </a:lnTo>
                <a:lnTo>
                  <a:pt x="1493898" y="1455871"/>
                </a:lnTo>
                <a:lnTo>
                  <a:pt x="0" y="1455871"/>
                </a:lnTo>
                <a:lnTo>
                  <a:pt x="0" y="0"/>
                </a:lnTo>
                <a:close/>
              </a:path>
            </a:pathLst>
          </a:custGeom>
          <a:blipFill rotWithShape="1">
            <a:blip r:embed="rId3">
              <a:alphaModFix/>
            </a:blip>
            <a:stretch>
              <a:fillRect b="0" l="0" r="0" t="0"/>
            </a:stretch>
          </a:blipFill>
          <a:ln>
            <a:noFill/>
          </a:ln>
        </p:spPr>
      </p:sp>
      <p:grpSp>
        <p:nvGrpSpPr>
          <p:cNvPr id="199" name="Google Shape;199;p4"/>
          <p:cNvGrpSpPr/>
          <p:nvPr/>
        </p:nvGrpSpPr>
        <p:grpSpPr>
          <a:xfrm>
            <a:off x="1743125" y="3846219"/>
            <a:ext cx="2307945" cy="2307945"/>
            <a:chOff x="0" y="0"/>
            <a:chExt cx="812800" cy="812800"/>
          </a:xfrm>
        </p:grpSpPr>
        <p:sp>
          <p:nvSpPr>
            <p:cNvPr id="200" name="Google Shape;200;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02" name="Google Shape;202;p4"/>
          <p:cNvCxnSpPr/>
          <p:nvPr/>
        </p:nvCxnSpPr>
        <p:spPr>
          <a:xfrm>
            <a:off x="2897097" y="4181921"/>
            <a:ext cx="0" cy="2476378"/>
          </a:xfrm>
          <a:prstGeom prst="straightConnector1">
            <a:avLst/>
          </a:prstGeom>
          <a:noFill/>
          <a:ln cap="flat" cmpd="sng" w="38100">
            <a:solidFill>
              <a:srgbClr val="5CD9C1"/>
            </a:solidFill>
            <a:prstDash val="solid"/>
            <a:round/>
            <a:headEnd len="sm" w="sm" type="none"/>
            <a:tailEnd len="lg" w="lg" type="oval"/>
          </a:ln>
        </p:spPr>
      </p:cxnSp>
      <p:grpSp>
        <p:nvGrpSpPr>
          <p:cNvPr id="203" name="Google Shape;203;p4"/>
          <p:cNvGrpSpPr/>
          <p:nvPr/>
        </p:nvGrpSpPr>
        <p:grpSpPr>
          <a:xfrm>
            <a:off x="2531671" y="3480792"/>
            <a:ext cx="730852" cy="730852"/>
            <a:chOff x="0" y="0"/>
            <a:chExt cx="812800" cy="812800"/>
          </a:xfrm>
        </p:grpSpPr>
        <p:sp>
          <p:nvSpPr>
            <p:cNvPr id="204" name="Google Shape;204;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6" name="Google Shape;206;p4"/>
          <p:cNvGrpSpPr/>
          <p:nvPr/>
        </p:nvGrpSpPr>
        <p:grpSpPr>
          <a:xfrm>
            <a:off x="5916565" y="3846219"/>
            <a:ext cx="2307945" cy="2307945"/>
            <a:chOff x="0" y="0"/>
            <a:chExt cx="812800" cy="812800"/>
          </a:xfrm>
        </p:grpSpPr>
        <p:sp>
          <p:nvSpPr>
            <p:cNvPr id="207" name="Google Shape;207;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09" name="Google Shape;209;p4"/>
          <p:cNvCxnSpPr/>
          <p:nvPr/>
        </p:nvCxnSpPr>
        <p:spPr>
          <a:xfrm>
            <a:off x="7070537" y="4181921"/>
            <a:ext cx="0" cy="2476378"/>
          </a:xfrm>
          <a:prstGeom prst="straightConnector1">
            <a:avLst/>
          </a:prstGeom>
          <a:noFill/>
          <a:ln cap="flat" cmpd="sng" w="38100">
            <a:solidFill>
              <a:srgbClr val="ACFDDB"/>
            </a:solidFill>
            <a:prstDash val="solid"/>
            <a:round/>
            <a:headEnd len="sm" w="sm" type="none"/>
            <a:tailEnd len="lg" w="lg" type="oval"/>
          </a:ln>
        </p:spPr>
      </p:cxnSp>
      <p:grpSp>
        <p:nvGrpSpPr>
          <p:cNvPr id="210" name="Google Shape;210;p4"/>
          <p:cNvGrpSpPr/>
          <p:nvPr/>
        </p:nvGrpSpPr>
        <p:grpSpPr>
          <a:xfrm>
            <a:off x="6705111" y="3480792"/>
            <a:ext cx="730852" cy="730852"/>
            <a:chOff x="0" y="0"/>
            <a:chExt cx="812800" cy="812800"/>
          </a:xfrm>
        </p:grpSpPr>
        <p:sp>
          <p:nvSpPr>
            <p:cNvPr id="211" name="Google Shape;211;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3" name="Google Shape;213;p4"/>
          <p:cNvGrpSpPr/>
          <p:nvPr/>
        </p:nvGrpSpPr>
        <p:grpSpPr>
          <a:xfrm>
            <a:off x="10151005" y="3846219"/>
            <a:ext cx="2307945" cy="2307945"/>
            <a:chOff x="0" y="0"/>
            <a:chExt cx="812800" cy="812800"/>
          </a:xfrm>
        </p:grpSpPr>
        <p:sp>
          <p:nvSpPr>
            <p:cNvPr id="214" name="Google Shape;214;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16" name="Google Shape;216;p4"/>
          <p:cNvCxnSpPr/>
          <p:nvPr/>
        </p:nvCxnSpPr>
        <p:spPr>
          <a:xfrm>
            <a:off x="11304978" y="4181921"/>
            <a:ext cx="0" cy="2476378"/>
          </a:xfrm>
          <a:prstGeom prst="straightConnector1">
            <a:avLst/>
          </a:prstGeom>
          <a:noFill/>
          <a:ln cap="flat" cmpd="sng" w="38100">
            <a:solidFill>
              <a:srgbClr val="B084CC"/>
            </a:solidFill>
            <a:prstDash val="solid"/>
            <a:round/>
            <a:headEnd len="sm" w="sm" type="none"/>
            <a:tailEnd len="lg" w="lg" type="oval"/>
          </a:ln>
        </p:spPr>
      </p:cxnSp>
      <p:grpSp>
        <p:nvGrpSpPr>
          <p:cNvPr id="217" name="Google Shape;217;p4"/>
          <p:cNvGrpSpPr/>
          <p:nvPr/>
        </p:nvGrpSpPr>
        <p:grpSpPr>
          <a:xfrm>
            <a:off x="10939552" y="3480792"/>
            <a:ext cx="730852" cy="730852"/>
            <a:chOff x="0" y="0"/>
            <a:chExt cx="812800" cy="812800"/>
          </a:xfrm>
        </p:grpSpPr>
        <p:sp>
          <p:nvSpPr>
            <p:cNvPr id="218" name="Google Shape;218;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20" name="Google Shape;220;p4"/>
          <p:cNvCxnSpPr/>
          <p:nvPr/>
        </p:nvCxnSpPr>
        <p:spPr>
          <a:xfrm rot="10800000">
            <a:off x="5055947" y="3481872"/>
            <a:ext cx="0" cy="5659939"/>
          </a:xfrm>
          <a:prstGeom prst="straightConnector1">
            <a:avLst/>
          </a:prstGeom>
          <a:noFill/>
          <a:ln cap="flat" cmpd="sng" w="9525">
            <a:solidFill>
              <a:srgbClr val="FFFFFF"/>
            </a:solidFill>
            <a:prstDash val="lgDash"/>
            <a:round/>
            <a:headEnd len="sm" w="sm" type="none"/>
            <a:tailEnd len="sm" w="sm" type="none"/>
          </a:ln>
        </p:spPr>
      </p:cxnSp>
      <p:cxnSp>
        <p:nvCxnSpPr>
          <p:cNvPr id="221" name="Google Shape;221;p4"/>
          <p:cNvCxnSpPr/>
          <p:nvPr/>
        </p:nvCxnSpPr>
        <p:spPr>
          <a:xfrm rot="10800000">
            <a:off x="9144000" y="3481872"/>
            <a:ext cx="0" cy="5659939"/>
          </a:xfrm>
          <a:prstGeom prst="straightConnector1">
            <a:avLst/>
          </a:prstGeom>
          <a:noFill/>
          <a:ln cap="flat" cmpd="sng" w="9525">
            <a:solidFill>
              <a:srgbClr val="FFFFFF"/>
            </a:solidFill>
            <a:prstDash val="lgDash"/>
            <a:round/>
            <a:headEnd len="sm" w="sm" type="none"/>
            <a:tailEnd len="sm" w="sm" type="none"/>
          </a:ln>
        </p:spPr>
      </p:cxnSp>
      <p:cxnSp>
        <p:nvCxnSpPr>
          <p:cNvPr id="222" name="Google Shape;222;p4"/>
          <p:cNvCxnSpPr/>
          <p:nvPr/>
        </p:nvCxnSpPr>
        <p:spPr>
          <a:xfrm rot="10800000">
            <a:off x="13389216" y="3481872"/>
            <a:ext cx="0" cy="5659939"/>
          </a:xfrm>
          <a:prstGeom prst="straightConnector1">
            <a:avLst/>
          </a:prstGeom>
          <a:noFill/>
          <a:ln cap="flat" cmpd="sng" w="9525">
            <a:solidFill>
              <a:srgbClr val="FFFFFF"/>
            </a:solidFill>
            <a:prstDash val="lgDash"/>
            <a:round/>
            <a:headEnd len="sm" w="sm" type="none"/>
            <a:tailEnd len="sm" w="sm" type="none"/>
          </a:ln>
        </p:spPr>
      </p:cxnSp>
      <p:sp>
        <p:nvSpPr>
          <p:cNvPr id="223" name="Google Shape;223;p4"/>
          <p:cNvSpPr/>
          <p:nvPr/>
        </p:nvSpPr>
        <p:spPr>
          <a:xfrm>
            <a:off x="2216426" y="4297370"/>
            <a:ext cx="1361343" cy="1361343"/>
          </a:xfrm>
          <a:custGeom>
            <a:rect b="b" l="l" r="r" t="t"/>
            <a:pathLst>
              <a:path extrusionOk="0" h="1361343" w="1361343">
                <a:moveTo>
                  <a:pt x="0" y="0"/>
                </a:moveTo>
                <a:lnTo>
                  <a:pt x="1361343" y="0"/>
                </a:lnTo>
                <a:lnTo>
                  <a:pt x="1361343" y="1361343"/>
                </a:lnTo>
                <a:lnTo>
                  <a:pt x="0" y="1361343"/>
                </a:lnTo>
                <a:lnTo>
                  <a:pt x="0" y="0"/>
                </a:lnTo>
                <a:close/>
              </a:path>
            </a:pathLst>
          </a:custGeom>
          <a:blipFill rotWithShape="1">
            <a:blip r:embed="rId4">
              <a:alphaModFix/>
            </a:blip>
            <a:stretch>
              <a:fillRect b="0" l="0" r="0" t="0"/>
            </a:stretch>
          </a:blipFill>
          <a:ln>
            <a:noFill/>
          </a:ln>
        </p:spPr>
      </p:sp>
      <p:sp>
        <p:nvSpPr>
          <p:cNvPr id="224" name="Google Shape;224;p4"/>
          <p:cNvSpPr txBox="1"/>
          <p:nvPr/>
        </p:nvSpPr>
        <p:spPr>
          <a:xfrm>
            <a:off x="1028700" y="1089979"/>
            <a:ext cx="16230600" cy="765175"/>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5000" u="none" cap="none" strike="noStrike">
                <a:solidFill>
                  <a:srgbClr val="FFFFFF"/>
                </a:solidFill>
                <a:latin typeface="Arial"/>
                <a:ea typeface="Arial"/>
                <a:cs typeface="Arial"/>
                <a:sym typeface="Arial"/>
              </a:rPr>
              <a:t>APLICACIONES DE LA VIRTUALIZACIÓN </a:t>
            </a:r>
            <a:endParaRPr/>
          </a:p>
        </p:txBody>
      </p:sp>
      <p:sp>
        <p:nvSpPr>
          <p:cNvPr id="225" name="Google Shape;225;p4"/>
          <p:cNvSpPr txBox="1"/>
          <p:nvPr/>
        </p:nvSpPr>
        <p:spPr>
          <a:xfrm>
            <a:off x="1028700" y="2068716"/>
            <a:ext cx="16230600" cy="317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La virtualización se utiliza en una variedad de contextos</a:t>
            </a:r>
            <a:endParaRPr/>
          </a:p>
        </p:txBody>
      </p:sp>
      <p:sp>
        <p:nvSpPr>
          <p:cNvPr id="226" name="Google Shape;226;p4"/>
          <p:cNvSpPr txBox="1"/>
          <p:nvPr/>
        </p:nvSpPr>
        <p:spPr>
          <a:xfrm>
            <a:off x="15188319" y="3646400"/>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482B66"/>
                </a:solidFill>
                <a:latin typeface="Arial"/>
                <a:ea typeface="Arial"/>
                <a:cs typeface="Arial"/>
                <a:sym typeface="Arial"/>
              </a:rPr>
              <a:t>04</a:t>
            </a:r>
            <a:endParaRPr/>
          </a:p>
        </p:txBody>
      </p:sp>
      <p:sp>
        <p:nvSpPr>
          <p:cNvPr id="227" name="Google Shape;227;p4"/>
          <p:cNvSpPr txBox="1"/>
          <p:nvPr/>
        </p:nvSpPr>
        <p:spPr>
          <a:xfrm>
            <a:off x="13744248" y="6944049"/>
            <a:ext cx="3468339" cy="64159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RECUPERACIÓN ANTE DESASTRES</a:t>
            </a:r>
            <a:endParaRPr/>
          </a:p>
        </p:txBody>
      </p:sp>
      <p:sp>
        <p:nvSpPr>
          <p:cNvPr id="228" name="Google Shape;228;p4"/>
          <p:cNvSpPr txBox="1"/>
          <p:nvPr/>
        </p:nvSpPr>
        <p:spPr>
          <a:xfrm>
            <a:off x="1162928" y="7680891"/>
            <a:ext cx="3468339" cy="193103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Las plataformas en la nube aprovechan la virtualización para ofrecer recursos bajo demanda, permitiendo a los usuarios acceder a sistemas y servicios sin necesidad de infraestructura física</a:t>
            </a:r>
            <a:endParaRPr/>
          </a:p>
        </p:txBody>
      </p:sp>
      <p:sp>
        <p:nvSpPr>
          <p:cNvPr id="229" name="Google Shape;229;p4"/>
          <p:cNvSpPr txBox="1"/>
          <p:nvPr/>
        </p:nvSpPr>
        <p:spPr>
          <a:xfrm>
            <a:off x="1162928" y="6944049"/>
            <a:ext cx="3468339" cy="64159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COMPUTACIÓN EN LA NUBE</a:t>
            </a:r>
            <a:endParaRPr/>
          </a:p>
        </p:txBody>
      </p:sp>
      <p:sp>
        <p:nvSpPr>
          <p:cNvPr id="230" name="Google Shape;230;p4"/>
          <p:cNvSpPr txBox="1"/>
          <p:nvPr/>
        </p:nvSpPr>
        <p:spPr>
          <a:xfrm>
            <a:off x="2606998" y="3646400"/>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24B296"/>
                </a:solidFill>
                <a:latin typeface="Arial"/>
                <a:ea typeface="Arial"/>
                <a:cs typeface="Arial"/>
                <a:sym typeface="Arial"/>
              </a:rPr>
              <a:t>01</a:t>
            </a:r>
            <a:endParaRPr/>
          </a:p>
        </p:txBody>
      </p:sp>
      <p:sp>
        <p:nvSpPr>
          <p:cNvPr id="231" name="Google Shape;231;p4"/>
          <p:cNvSpPr txBox="1"/>
          <p:nvPr/>
        </p:nvSpPr>
        <p:spPr>
          <a:xfrm>
            <a:off x="5225593" y="6872611"/>
            <a:ext cx="3748760" cy="64159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ENTORNOS DE PRUEBAS Y DESARROLLO</a:t>
            </a:r>
            <a:endParaRPr/>
          </a:p>
        </p:txBody>
      </p:sp>
      <p:sp>
        <p:nvSpPr>
          <p:cNvPr id="232" name="Google Shape;232;p4"/>
          <p:cNvSpPr txBox="1"/>
          <p:nvPr/>
        </p:nvSpPr>
        <p:spPr>
          <a:xfrm>
            <a:off x="6780439" y="3646400"/>
            <a:ext cx="580197" cy="371063"/>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67D3CD"/>
                </a:solidFill>
                <a:latin typeface="Arial"/>
                <a:ea typeface="Arial"/>
                <a:cs typeface="Arial"/>
                <a:sym typeface="Arial"/>
              </a:rPr>
              <a:t>02</a:t>
            </a:r>
            <a:endParaRPr/>
          </a:p>
        </p:txBody>
      </p:sp>
      <p:sp>
        <p:nvSpPr>
          <p:cNvPr id="233" name="Google Shape;233;p4"/>
          <p:cNvSpPr txBox="1"/>
          <p:nvPr/>
        </p:nvSpPr>
        <p:spPr>
          <a:xfrm>
            <a:off x="9570808" y="6944049"/>
            <a:ext cx="3468339" cy="641592"/>
          </a:xfrm>
          <a:prstGeom prst="rect">
            <a:avLst/>
          </a:prstGeom>
          <a:noFill/>
          <a:ln>
            <a:noFill/>
          </a:ln>
        </p:spPr>
        <p:txBody>
          <a:bodyPr anchorCtr="0" anchor="t" bIns="0" lIns="0" spcFirstLastPara="1" rIns="0" wrap="square" tIns="0">
            <a:spAutoFit/>
          </a:bodyPr>
          <a:lstStyle/>
          <a:p>
            <a:pPr indent="0" lvl="0" marL="0" marR="0" rtl="0" algn="ctr">
              <a:lnSpc>
                <a:spcPct val="130116"/>
              </a:lnSpc>
              <a:spcBef>
                <a:spcPts val="0"/>
              </a:spcBef>
              <a:spcAft>
                <a:spcPts val="0"/>
              </a:spcAft>
              <a:buNone/>
            </a:pPr>
            <a:r>
              <a:rPr b="1" i="0" lang="en-US" sz="1979" u="none" cap="none" strike="noStrike">
                <a:solidFill>
                  <a:srgbClr val="FFFFFF"/>
                </a:solidFill>
                <a:latin typeface="Montserrat"/>
                <a:ea typeface="Montserrat"/>
                <a:cs typeface="Montserrat"/>
                <a:sym typeface="Montserrat"/>
              </a:rPr>
              <a:t>CONSOLIDACIÓN DE SERVIDORES</a:t>
            </a:r>
            <a:endParaRPr/>
          </a:p>
        </p:txBody>
      </p:sp>
      <p:sp>
        <p:nvSpPr>
          <p:cNvPr id="234" name="Google Shape;234;p4"/>
          <p:cNvSpPr txBox="1"/>
          <p:nvPr/>
        </p:nvSpPr>
        <p:spPr>
          <a:xfrm>
            <a:off x="11014879" y="3646400"/>
            <a:ext cx="580200" cy="371100"/>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675688"/>
                </a:solidFill>
                <a:latin typeface="Arial"/>
                <a:ea typeface="Arial"/>
                <a:cs typeface="Arial"/>
                <a:sym typeface="Arial"/>
              </a:rPr>
              <a:t>03</a:t>
            </a:r>
            <a:endParaRPr/>
          </a:p>
        </p:txBody>
      </p:sp>
      <p:sp>
        <p:nvSpPr>
          <p:cNvPr id="235" name="Google Shape;235;p4"/>
          <p:cNvSpPr txBox="1"/>
          <p:nvPr/>
        </p:nvSpPr>
        <p:spPr>
          <a:xfrm>
            <a:off x="5336368" y="7728516"/>
            <a:ext cx="3468339" cy="165481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Permite crear entornos de pruebas aislados y replicables, donde los desarrolladores pueden experimentar sin afectar los sistemas de producción.</a:t>
            </a:r>
            <a:endParaRPr/>
          </a:p>
        </p:txBody>
      </p:sp>
      <p:sp>
        <p:nvSpPr>
          <p:cNvPr id="236" name="Google Shape;236;p4"/>
          <p:cNvSpPr txBox="1"/>
          <p:nvPr/>
        </p:nvSpPr>
        <p:spPr>
          <a:xfrm>
            <a:off x="9570808" y="7709466"/>
            <a:ext cx="3468339" cy="165481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Agrupar varios servidores en una sola máquina física reduce la cantidad de hardware necesario, simplificando la gestión y disminuyendo los costos.</a:t>
            </a:r>
            <a:endParaRPr/>
          </a:p>
        </p:txBody>
      </p:sp>
      <p:sp>
        <p:nvSpPr>
          <p:cNvPr id="237" name="Google Shape;237;p4"/>
          <p:cNvSpPr txBox="1"/>
          <p:nvPr/>
        </p:nvSpPr>
        <p:spPr>
          <a:xfrm>
            <a:off x="13744248" y="7709466"/>
            <a:ext cx="3468339" cy="165481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700" u="none" cap="none" strike="noStrike">
                <a:solidFill>
                  <a:srgbClr val="FFFFFF"/>
                </a:solidFill>
                <a:latin typeface="Montserrat"/>
                <a:ea typeface="Montserrat"/>
                <a:cs typeface="Montserrat"/>
                <a:sym typeface="Montserrat"/>
              </a:rPr>
              <a:t>Los entornos virtuales se pueden respaldar y restaurar fácilmente en caso de fallas, proporcionando una capa adicional de seguridad en la continuidad del negocio.</a:t>
            </a:r>
            <a:endParaRPr/>
          </a:p>
        </p:txBody>
      </p:sp>
      <p:pic>
        <p:nvPicPr>
          <p:cNvPr id="238" name="Google Shape;238;p4"/>
          <p:cNvPicPr preferRelativeResize="0"/>
          <p:nvPr/>
        </p:nvPicPr>
        <p:blipFill>
          <a:blip r:embed="rId5">
            <a:alphaModFix/>
          </a:blip>
          <a:stretch>
            <a:fillRect/>
          </a:stretch>
        </p:blipFill>
        <p:spPr>
          <a:xfrm>
            <a:off x="6305938" y="4184024"/>
            <a:ext cx="1588085" cy="1588063"/>
          </a:xfrm>
          <a:prstGeom prst="rect">
            <a:avLst/>
          </a:prstGeom>
          <a:noFill/>
          <a:ln>
            <a:noFill/>
          </a:ln>
        </p:spPr>
      </p:pic>
      <p:pic>
        <p:nvPicPr>
          <p:cNvPr id="239" name="Google Shape;239;p4"/>
          <p:cNvPicPr preferRelativeResize="0"/>
          <p:nvPr/>
        </p:nvPicPr>
        <p:blipFill>
          <a:blip r:embed="rId6">
            <a:alphaModFix/>
          </a:blip>
          <a:stretch>
            <a:fillRect/>
          </a:stretch>
        </p:blipFill>
        <p:spPr>
          <a:xfrm>
            <a:off x="10561013" y="4184013"/>
            <a:ext cx="1588076" cy="15880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